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sldIdLst>
    <p:sldId id="299" r:id="rId2"/>
    <p:sldId id="279" r:id="rId3"/>
    <p:sldId id="314" r:id="rId4"/>
    <p:sldId id="303" r:id="rId5"/>
    <p:sldId id="302" r:id="rId6"/>
    <p:sldId id="261" r:id="rId7"/>
    <p:sldId id="317" r:id="rId8"/>
    <p:sldId id="321" r:id="rId9"/>
    <p:sldId id="322" r:id="rId10"/>
    <p:sldId id="263" r:id="rId11"/>
    <p:sldId id="300" r:id="rId12"/>
    <p:sldId id="319" r:id="rId13"/>
    <p:sldId id="305" r:id="rId14"/>
    <p:sldId id="318" r:id="rId15"/>
    <p:sldId id="304" r:id="rId16"/>
    <p:sldId id="308" r:id="rId17"/>
    <p:sldId id="313" r:id="rId18"/>
    <p:sldId id="30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66FF"/>
    <a:srgbClr val="FF3300"/>
    <a:srgbClr val="66CCFF"/>
    <a:srgbClr val="FFFF00"/>
    <a:srgbClr val="FF9933"/>
    <a:srgbClr val="00B4B0"/>
    <a:srgbClr val="FF9900"/>
    <a:srgbClr val="077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1" autoAdjust="0"/>
    <p:restoredTop sz="92527" autoAdjust="0"/>
  </p:normalViewPr>
  <p:slideViewPr>
    <p:cSldViewPr>
      <p:cViewPr>
        <p:scale>
          <a:sx n="41" d="100"/>
          <a:sy n="41" d="100"/>
        </p:scale>
        <p:origin x="-1594" y="-5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Причины употребления наркотиков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(мнение подростков)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2607808398950132"/>
          <c:y val="0.10625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Любопытство</c:v>
                </c:pt>
                <c:pt idx="1">
                  <c:v>"За компанию"</c:v>
                </c:pt>
                <c:pt idx="2">
                  <c:v>От скуки</c:v>
                </c:pt>
                <c:pt idx="3">
                  <c:v>Личные проблемы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24</c:v>
                </c:pt>
                <c:pt idx="2">
                  <c:v>14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596729115292065"/>
          <c:y val="0.30663835454597188"/>
          <c:w val="0.3240327088470793"/>
          <c:h val="0.47670380797797535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AF6F37-AF33-48A3-9B06-1D0029A7478D}" type="datetimeFigureOut">
              <a:rPr lang="ru-RU"/>
              <a:pPr>
                <a:defRPr/>
              </a:pPr>
              <a:t>27.01.2017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63FCED-6539-4433-90D8-5BA64B99C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559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CEA76A-27C6-46FD-A664-6697364F5775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63FCED-6539-4433-90D8-5BA64B99CD6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06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5541A-7D9D-40A5-AEE2-BE28A91B2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56C1A-B00D-44FF-BC85-71AC72240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BC56D-F3C9-4D96-BFED-4E98781F1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76FBA-7F7A-4BF2-A4F5-A8647AFB2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C375-3026-45AE-8504-6215AB3B3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D0001-E0F7-403F-8B62-8C8F44416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724C-3707-4050-BDB6-E16E46520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A4CC7-2A7A-4B9B-ABA9-6A60DEF51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BD809-10DB-4501-8D3D-B744DA353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CDAC1-8DB2-458B-AE83-DEE3A65B1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81052-830E-4D74-919D-0957F3143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687E-FE72-4DE2-AC4E-6B5A4AEDD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F5815-41C4-4BB1-9234-D3C65DC83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E3D03-4E91-4328-B588-1BA486278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82033-9C1E-4F7E-A95B-A45920CC4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nosmoking18.ru/wp-content/uploads/2012/11/Spays.jpg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 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                    </a:t>
            </a:r>
          </a:p>
        </p:txBody>
      </p:sp>
      <p:pic>
        <p:nvPicPr>
          <p:cNvPr id="84997" name="Picture 5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WordArt 7"/>
          <p:cNvSpPr>
            <a:spLocks noChangeArrowheads="1" noChangeShapeType="1" noTextEdit="1"/>
          </p:cNvSpPr>
          <p:nvPr/>
        </p:nvSpPr>
        <p:spPr bwMode="auto">
          <a:xfrm>
            <a:off x="395288" y="2133600"/>
            <a:ext cx="8280400" cy="23034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>
                <a:ln w="222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НАРКОМАНИЯ</a:t>
            </a:r>
          </a:p>
        </p:txBody>
      </p:sp>
      <p:sp>
        <p:nvSpPr>
          <p:cNvPr id="17413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22462B-E48A-43D6-8690-50753FC4366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    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53292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996633"/>
                    </a:gs>
                  </a:gsLst>
                  <a:lin ang="5400000" scaled="1"/>
                </a:gradFill>
                <a:latin typeface="Arial"/>
                <a:cs typeface="Arial"/>
              </a:rPr>
              <a:t>ПОСЛЕДСТВИЯ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79512" y="4868863"/>
            <a:ext cx="8964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Наркомания </a:t>
            </a:r>
            <a:r>
              <a:rPr lang="ru-RU" sz="3600" b="1" dirty="0" smtClean="0">
                <a:solidFill>
                  <a:srgbClr val="FFC000"/>
                </a:solidFill>
                <a:latin typeface="Arial" charset="0"/>
              </a:rPr>
              <a:t>приводит </a:t>
            </a:r>
            <a:r>
              <a:rPr lang="ru-RU" sz="3600" b="1" dirty="0">
                <a:solidFill>
                  <a:srgbClr val="FFC000"/>
                </a:solidFill>
                <a:latin typeface="Arial" charset="0"/>
              </a:rPr>
              <a:t>к духовной деградации и полному физическому истощению </a:t>
            </a:r>
            <a:r>
              <a:rPr lang="ru-RU" sz="3600" b="1" dirty="0" smtClean="0">
                <a:solidFill>
                  <a:srgbClr val="FFC000"/>
                </a:solidFill>
                <a:latin typeface="Arial" charset="0"/>
              </a:rPr>
              <a:t>организма</a:t>
            </a:r>
            <a:endParaRPr lang="ru-RU" sz="3600" b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34821" name="Rectangle 20"/>
          <p:cNvSpPr>
            <a:spLocks noChangeArrowheads="1"/>
          </p:cNvSpPr>
          <p:nvPr/>
        </p:nvSpPr>
        <p:spPr bwMode="auto">
          <a:xfrm>
            <a:off x="4500563" y="2636838"/>
            <a:ext cx="4500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4822" name="Rectangle 21"/>
          <p:cNvSpPr>
            <a:spLocks noChangeArrowheads="1"/>
          </p:cNvSpPr>
          <p:nvPr/>
        </p:nvSpPr>
        <p:spPr bwMode="auto">
          <a:xfrm>
            <a:off x="3995738" y="465296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folHlink"/>
                </a:solidFill>
                <a:latin typeface="Times New Roman" pitchFamily="18" charset="0"/>
              </a:rPr>
              <a:t>   </a:t>
            </a:r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6409" name="Picture 25" descr="16"/>
          <p:cNvPicPr>
            <a:picLocks noChangeAspect="1" noChangeArrowheads="1"/>
          </p:cNvPicPr>
          <p:nvPr/>
        </p:nvPicPr>
        <p:blipFill>
          <a:blip r:embed="rId2">
            <a:lum bright="6000" contrast="20000"/>
          </a:blip>
          <a:srcRect/>
          <a:stretch>
            <a:fillRect/>
          </a:stretch>
        </p:blipFill>
        <p:spPr bwMode="auto">
          <a:xfrm>
            <a:off x="2171666" y="1154052"/>
            <a:ext cx="1824072" cy="361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Picture 27" descr="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6579" y="1134090"/>
            <a:ext cx="2414037" cy="360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6" name="Номер слайда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5DF469F-A0DE-4EA6-9E53-FA539A3F2F58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" name="Объект 1"/>
          <p:cNvSpPr>
            <a:spLocks noGrp="1"/>
          </p:cNvSpPr>
          <p:nvPr>
            <p:ph sz="quarter" idx="3"/>
          </p:nvPr>
        </p:nvSpPr>
        <p:spPr>
          <a:xfrm>
            <a:off x="1834997" y="2934912"/>
            <a:ext cx="4038600" cy="218757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5543824" y="1543844"/>
            <a:ext cx="4038600" cy="2185988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4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C12185-C8AC-49BF-8137-D57D7922E51B}" type="slidenum">
              <a:rPr lang="ru-RU" smtClean="0"/>
              <a:pPr/>
              <a:t>11</a:t>
            </a:fld>
            <a:endParaRPr lang="ru-RU" smtClean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84042077"/>
              </p:ext>
            </p:extLst>
          </p:nvPr>
        </p:nvGraphicFramePr>
        <p:xfrm>
          <a:off x="539750" y="332656"/>
          <a:ext cx="820871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31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 употребления наркотиков</a:t>
            </a:r>
            <a:r>
              <a:rPr lang="ru-RU" sz="3200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(по мнению врачей-наркологов)</a:t>
            </a:r>
            <a:endParaRPr lang="ru-RU" sz="3200" dirty="0">
              <a:solidFill>
                <a:srgbClr val="66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Нравственная незрелость, недостаток жизненного опыта.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Противоречия внутреннего мира подростка.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Подростковая депрессия, эмоциональные срывы и личные проблемы.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Дефицит внимания к ребёнку в семье.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Завышенные требования родителей к ребёнку.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Собственная заниженная самооценка.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Подростковое подражание, самоутверждение в компании друзей.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Любопытство.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DE687E-FE72-4DE2-AC4E-6B5A4AEDDA4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3548" y="1412775"/>
            <a:ext cx="8280920" cy="504056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Tx/>
              <a:buChar char="-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Преодолевать стрессы.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Tx/>
              <a:buChar char="-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Решать проблемы.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Tx/>
              <a:buChar char="-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Общаться со взрослыми, </a:t>
            </a:r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в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ключая членов семьи.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Tx/>
              <a:buChar char="-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Строить здоровые дружеские отношения</a:t>
            </a: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со сверстниками.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Tx/>
              <a:buChar char="-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Ставить перед собой позитивные цели.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Tx/>
              <a:buChar char="-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Уметь правильно организовать досуг (спорт, музыка и т.д.).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Tx/>
              <a:buChar char="-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Противостоять негативному влиянию сверстников.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Tx/>
              <a:buChar char="-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Осознавать личную и гражданскую ответственность за свои поступки.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563143" y="332656"/>
            <a:ext cx="8208912" cy="10081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CCFF"/>
                </a:solidFill>
                <a:latin typeface="Arial"/>
                <a:cs typeface="Arial"/>
              </a:rPr>
              <a:t>Подросток должен </a:t>
            </a:r>
            <a:r>
              <a:rPr lang="ru-RU" sz="2000" b="1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уметь</a:t>
            </a:r>
            <a:endParaRPr lang="ru-RU" sz="2000" b="1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3174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2131C3-CB89-4084-84FC-AD8A8F7BF3B1}" type="slidenum">
              <a:rPr lang="ru-RU" smtClean="0"/>
              <a:pPr/>
              <a:t>13</a:t>
            </a:fld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>
            <a:off x="4355976" y="404664"/>
            <a:ext cx="4038600" cy="122413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763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706090"/>
          </a:xfrm>
        </p:spPr>
        <p:txBody>
          <a:bodyPr/>
          <a:lstStyle/>
          <a:p>
            <a:r>
              <a:rPr lang="ru-RU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Научите ребёнка говорить НЕТ</a:t>
            </a:r>
            <a:endParaRPr lang="ru-RU" dirty="0">
              <a:solidFill>
                <a:srgbClr val="66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должны быть уверены в том, что они имеют право выбора, в том числе право на отказ.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Повторять «нет» необходимо спокойно и твёрдо, не объясняясь и не оправдываясь.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показывать свою неуверенность и слабость (возможность уговорить себя), быть уверенным в себе и своём разумном решении.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Обходить стороной компании, в которой могут предложить наркотики.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ситуация давления возникает во время вечеринки, лучший выход – прекратить общение.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осоветуйте детям под любым предлогом связаться с вами по телефону</a:t>
            </a:r>
            <a:r>
              <a:rPr 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, а вы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всегда сможете найти причину «отозвать» сына (дочь ) домой.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E76FBA-7F7A-4BF2-A4F5-A8647AFB2D5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0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628800"/>
            <a:ext cx="8784976" cy="468081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  За консультацией и медицинской помощью можно обратиться в  Центр медико-психологической помощи несовершеннолетним по адресу:                    </a:t>
            </a:r>
            <a:r>
              <a:rPr lang="ru-RU" sz="2800" b="1" dirty="0" smtClean="0">
                <a:solidFill>
                  <a:srgbClr val="66FF66"/>
                </a:solidFill>
                <a:latin typeface="Arial" charset="0"/>
              </a:rPr>
              <a:t>ул.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smtClean="0">
                <a:solidFill>
                  <a:srgbClr val="66FF66"/>
                </a:solidFill>
                <a:latin typeface="Arial" charset="0"/>
              </a:rPr>
              <a:t>40 лет Октября, 32      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(остановка транспорта «Театр ЧТЗ»);    </a:t>
            </a:r>
            <a:r>
              <a:rPr lang="ru-RU" sz="2800" b="1" dirty="0" smtClean="0">
                <a:solidFill>
                  <a:srgbClr val="66FF66"/>
                </a:solidFill>
                <a:latin typeface="Arial" charset="0"/>
              </a:rPr>
              <a:t>телефон 775-11-92</a:t>
            </a: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SzPct val="180000"/>
              <a:buNone/>
              <a:defRPr/>
            </a:pPr>
            <a:endParaRPr lang="ru-RU" sz="2800" b="1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    Несовершеннолетним Металлургического района наркологическую помощь оказывает районный кабинет</a:t>
            </a:r>
            <a:r>
              <a:rPr lang="ru-RU" sz="2800" b="1" dirty="0" smtClean="0">
                <a:latin typeface="Arial" charset="0"/>
              </a:rPr>
              <a:t>:</a:t>
            </a:r>
            <a:r>
              <a:rPr lang="ru-RU" sz="2800" b="1" dirty="0" smtClean="0">
                <a:solidFill>
                  <a:srgbClr val="66FF66"/>
                </a:solidFill>
                <a:latin typeface="Arial" charset="0"/>
              </a:rPr>
              <a:t> ул. Сталеваров, 72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; </a:t>
            </a:r>
            <a:r>
              <a:rPr lang="ru-RU" sz="2800" b="1" dirty="0" smtClean="0">
                <a:solidFill>
                  <a:srgbClr val="66FF66"/>
                </a:solidFill>
                <a:latin typeface="Arial" charset="0"/>
              </a:rPr>
              <a:t>телефон 731-37-07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95536" y="404664"/>
            <a:ext cx="8352928" cy="10081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66FF66"/>
                </a:solidFill>
                <a:latin typeface="Arial"/>
                <a:cs typeface="Arial"/>
              </a:rPr>
              <a:t>Наркологическая помощь подросткам</a:t>
            </a:r>
            <a:endParaRPr lang="ru-RU" sz="2000" b="1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solidFill>
                <a:srgbClr val="66FF66"/>
              </a:solidFill>
              <a:latin typeface="Arial"/>
              <a:cs typeface="Arial"/>
            </a:endParaRPr>
          </a:p>
        </p:txBody>
      </p:sp>
      <p:sp>
        <p:nvSpPr>
          <p:cNvPr id="3174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2131C3-CB89-4084-84FC-AD8A8F7BF3B1}" type="slidenum">
              <a:rPr lang="ru-RU" smtClean="0"/>
              <a:pPr/>
              <a:t>15</a:t>
            </a:fld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>
            <a:off x="4355976" y="404664"/>
            <a:ext cx="4038600" cy="218598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147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>
                <a:latin typeface="Arial Black" panose="020B0A04020102020204" pitchFamily="34" charset="0"/>
              </a:rPr>
              <a:t>    Подавляющее большинство подростков понимают,  что </a:t>
            </a:r>
            <a:r>
              <a:rPr lang="ru-RU" sz="2600" b="1" dirty="0" smtClean="0">
                <a:solidFill>
                  <a:srgbClr val="66FF66"/>
                </a:solidFill>
                <a:latin typeface="Arial Black" panose="020B0A04020102020204" pitchFamily="34" charset="0"/>
              </a:rPr>
              <a:t>только здоровье </a:t>
            </a:r>
            <a:r>
              <a:rPr lang="ru-RU" sz="2600" b="1" dirty="0" smtClean="0">
                <a:latin typeface="Arial Black" panose="020B0A04020102020204" pitchFamily="34" charset="0"/>
              </a:rPr>
              <a:t>даст им возможность  реализовать себя в профессии, сделать карьеру, создать семью, иметь здоровых детей. </a:t>
            </a:r>
            <a:endParaRPr lang="en-US" sz="2600" b="1" dirty="0" smtClean="0">
              <a:latin typeface="Arial Black" panose="020B0A040201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b="1" dirty="0" smtClean="0">
              <a:latin typeface="Arial Black" panose="020B0A040201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rgbClr val="66FF66"/>
                </a:solidFill>
                <a:latin typeface="Arial Black" panose="020B0A04020102020204" pitchFamily="34" charset="0"/>
              </a:rPr>
              <a:t>     </a:t>
            </a:r>
            <a:r>
              <a:rPr lang="ru-RU" sz="2600" b="1" dirty="0" smtClean="0">
                <a:solidFill>
                  <a:srgbClr val="66FF66"/>
                </a:solidFill>
                <a:latin typeface="Arial Black" panose="020B0A04020102020204" pitchFamily="34" charset="0"/>
              </a:rPr>
              <a:t>Сохранить здоровье можно разными способами. Но главное</a:t>
            </a:r>
            <a:r>
              <a:rPr lang="en-US" sz="2600" b="1" dirty="0" smtClean="0">
                <a:solidFill>
                  <a:srgbClr val="66FF66"/>
                </a:solidFill>
                <a:latin typeface="Arial Black" panose="020B0A04020102020204" pitchFamily="34" charset="0"/>
              </a:rPr>
              <a:t> </a:t>
            </a:r>
            <a:r>
              <a:rPr lang="ru-RU" sz="2600" b="1" dirty="0" smtClean="0">
                <a:solidFill>
                  <a:srgbClr val="66FF66"/>
                </a:solidFill>
                <a:latin typeface="Arial Black" panose="020B0A04020102020204" pitchFamily="34" charset="0"/>
              </a:rPr>
              <a:t>- это культура самого человека, составной частью которой является отношение к своему здоровью и здоровью других людей.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2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716016" y="502795"/>
            <a:ext cx="442798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  <a:t>«</a:t>
            </a: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  <a:ea typeface="Batang"/>
                <a:cs typeface="Batang"/>
              </a:rPr>
              <a:t>У кого есть здоровье,           </a:t>
            </a: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  <a:t/>
            </a:r>
            <a:b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</a:b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  <a:t>   </a:t>
            </a: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  <a:ea typeface="Batang"/>
                <a:cs typeface="Batang"/>
              </a:rPr>
              <a:t>у того есть</a:t>
            </a: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 smtClean="0">
                <a:solidFill>
                  <a:srgbClr val="66FF66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 smtClean="0">
                <a:solidFill>
                  <a:srgbClr val="66FF66"/>
                </a:solidFill>
                <a:latin typeface="Arial Black" panose="020B0A04020102020204" pitchFamily="34" charset="0"/>
                <a:ea typeface="Batang"/>
                <a:cs typeface="Batang"/>
              </a:rPr>
              <a:t>надежда</a:t>
            </a: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  <a:ea typeface="Batang"/>
                <a:cs typeface="Batang"/>
              </a:rPr>
              <a:t>.</a:t>
            </a:r>
            <a:b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  <a:ea typeface="Batang"/>
                <a:cs typeface="Batang"/>
              </a:rPr>
            </a:b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  <a:ea typeface="Batang"/>
                <a:cs typeface="Batang"/>
              </a:rPr>
              <a:t>У кого есть надежда, </a:t>
            </a: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  <a:t>   </a:t>
            </a:r>
            <a:b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</a:b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</a:rPr>
              <a:t>         </a:t>
            </a:r>
            <a:r>
              <a:rPr lang="ru-RU" sz="3200" b="1" dirty="0">
                <a:solidFill>
                  <a:srgbClr val="66FF66"/>
                </a:solidFill>
                <a:latin typeface="Arial Black" panose="020B0A04020102020204" pitchFamily="34" charset="0"/>
                <a:ea typeface="Batang"/>
                <a:cs typeface="Batang"/>
              </a:rPr>
              <a:t>у того есть всё</a:t>
            </a:r>
            <a:r>
              <a:rPr lang="ru-RU" sz="3200" b="1" dirty="0" smtClean="0">
                <a:solidFill>
                  <a:srgbClr val="66FF66"/>
                </a:solidFill>
                <a:latin typeface="Arial Black" panose="020B0A04020102020204" pitchFamily="34" charset="0"/>
              </a:rPr>
              <a:t>».</a:t>
            </a:r>
          </a:p>
          <a:p>
            <a:r>
              <a:rPr lang="ru-RU" sz="3200" b="1" dirty="0" smtClean="0">
                <a:solidFill>
                  <a:srgbClr val="66FF66"/>
                </a:solidFill>
                <a:latin typeface="Arial Black" panose="020B0A04020102020204" pitchFamily="34" charset="0"/>
              </a:rPr>
              <a:t> </a:t>
            </a:r>
            <a:endParaRPr lang="ru-RU" sz="3200" b="1" dirty="0">
              <a:solidFill>
                <a:srgbClr val="66FF66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b="1" dirty="0">
                <a:solidFill>
                  <a:srgbClr val="FFFF66"/>
                </a:solidFill>
                <a:latin typeface="Arial Black" panose="020B0A04020102020204" pitchFamily="34" charset="0"/>
              </a:rPr>
              <a:t>  </a:t>
            </a:r>
            <a:r>
              <a:rPr lang="ru-RU" sz="3200" b="1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>
                <a:solidFill>
                  <a:srgbClr val="FFFF66"/>
                </a:solidFill>
                <a:latin typeface="Arial Black" panose="020B0A04020102020204" pitchFamily="34" charset="0"/>
                <a:ea typeface="Batang"/>
                <a:cs typeface="Batang"/>
              </a:rPr>
              <a:t>Восточная  мудрость</a:t>
            </a:r>
            <a:r>
              <a:rPr lang="ru-RU" sz="2800" i="1" dirty="0">
                <a:solidFill>
                  <a:srgbClr val="FFFF66"/>
                </a:solidFill>
                <a:latin typeface="Arial Black" panose="020B0A04020102020204" pitchFamily="34" charset="0"/>
              </a:rPr>
              <a:t/>
            </a:r>
            <a:br>
              <a:rPr lang="ru-RU" sz="2800" i="1" dirty="0">
                <a:solidFill>
                  <a:srgbClr val="FFFF66"/>
                </a:solidFill>
                <a:latin typeface="Arial Black" panose="020B0A04020102020204" pitchFamily="34" charset="0"/>
              </a:rPr>
            </a:br>
            <a:endParaRPr lang="ru-RU" sz="2800" i="1" dirty="0">
              <a:solidFill>
                <a:srgbClr val="FFFF66"/>
              </a:solidFill>
              <a:latin typeface="Arial Black" panose="020B0A04020102020204" pitchFamily="34" charset="0"/>
            </a:endParaRP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7739A4-A0E5-46ED-81DF-0497B3D71AFD}" type="slidenum">
              <a:rPr lang="ru-RU" smtClean="0"/>
              <a:pPr/>
              <a:t>17</a:t>
            </a:fld>
            <a:endParaRPr lang="ru-RU" smtClean="0"/>
          </a:p>
        </p:txBody>
      </p:sp>
      <p:pic>
        <p:nvPicPr>
          <p:cNvPr id="6" name="Picture 2" descr="C:\Documents and Settings\Слава\Рабочий стол\m-722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3" y="544840"/>
            <a:ext cx="3896651" cy="583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7739A4-A0E5-46ED-81DF-0497B3D71AFD}" type="slidenum">
              <a:rPr lang="ru-RU" smtClean="0"/>
              <a:pPr/>
              <a:t>18</a:t>
            </a:fld>
            <a:endParaRPr lang="ru-RU" dirty="0" smtClean="0"/>
          </a:p>
        </p:txBody>
      </p:sp>
      <p:pic>
        <p:nvPicPr>
          <p:cNvPr id="4" name="Picture 3" descr="E:\Фото\Лагерь 2011\Dsc'11_75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27" y="836712"/>
            <a:ext cx="8339101" cy="554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2969" y="1268760"/>
            <a:ext cx="7016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solidFill>
                  <a:srgbClr val="FFFF00"/>
                </a:solidFill>
                <a:latin typeface="Calibri" panose="020F0502020204030204" pitchFamily="34" charset="0"/>
              </a:rPr>
              <a:t>СПАСИБО ЗА ВНИМАНИЕ!</a:t>
            </a:r>
            <a:endParaRPr lang="ru-RU" sz="4800" i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5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6" name="Picture 12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3638" y="1700213"/>
            <a:ext cx="39211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5" name="Picture 11" descr="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700213"/>
            <a:ext cx="38893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55650" y="1700213"/>
            <a:ext cx="7920038" cy="4608512"/>
            <a:chOff x="884" y="1253"/>
            <a:chExt cx="3959" cy="2721"/>
          </a:xfrm>
        </p:grpSpPr>
        <p:sp>
          <p:nvSpPr>
            <p:cNvPr id="19463" name="Oval 5"/>
            <p:cNvSpPr>
              <a:spLocks noChangeArrowheads="1"/>
            </p:cNvSpPr>
            <p:nvPr/>
          </p:nvSpPr>
          <p:spPr bwMode="auto">
            <a:xfrm>
              <a:off x="884" y="1253"/>
              <a:ext cx="3959" cy="2721"/>
            </a:xfrm>
            <a:prstGeom prst="ellipse">
              <a:avLst/>
            </a:prstGeom>
            <a:solidFill>
              <a:schemeClr val="folHlink">
                <a:alpha val="76862"/>
              </a:schemeClr>
            </a:solidFill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4" name="Text Box 6"/>
            <p:cNvSpPr txBox="1">
              <a:spLocks noChangeArrowheads="1"/>
            </p:cNvSpPr>
            <p:nvPr/>
          </p:nvSpPr>
          <p:spPr bwMode="auto">
            <a:xfrm>
              <a:off x="1202" y="1525"/>
              <a:ext cx="3175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000" b="1">
                <a:solidFill>
                  <a:srgbClr val="003399"/>
                </a:solidFill>
                <a:latin typeface="Arial" charset="0"/>
              </a:endParaRPr>
            </a:p>
          </p:txBody>
        </p:sp>
      </p:grpSp>
      <p:sp>
        <p:nvSpPr>
          <p:cNvPr id="47111" name="WordArt 7"/>
          <p:cNvSpPr>
            <a:spLocks noChangeArrowheads="1" noChangeShapeType="1"/>
          </p:cNvSpPr>
          <p:nvPr/>
        </p:nvSpPr>
        <p:spPr bwMode="auto">
          <a:xfrm>
            <a:off x="395288" y="333375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err="1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  <a:cs typeface="Arial"/>
              </a:rPr>
              <a:t>НаркоМАНИЯ</a:t>
            </a:r>
            <a:r>
              <a:rPr lang="ru-RU" sz="2000" b="1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  <a:cs typeface="Arial"/>
              </a:rPr>
              <a:t>: </a:t>
            </a:r>
          </a:p>
          <a:p>
            <a:pPr algn="ctr"/>
            <a:r>
              <a:rPr lang="ru-RU" sz="2000" b="1" kern="10" dirty="0" smtClean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  <a:cs typeface="Arial"/>
              </a:rPr>
              <a:t>миф или реальность?</a:t>
            </a:r>
            <a:endParaRPr lang="ru-RU" sz="2000" b="1" kern="10" dirty="0">
              <a:ln w="9525">
                <a:solidFill>
                  <a:schemeClr val="bg2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19461" name="Rectangle 20"/>
          <p:cNvSpPr>
            <a:spLocks noChangeArrowheads="1"/>
          </p:cNvSpPr>
          <p:nvPr/>
        </p:nvSpPr>
        <p:spPr bwMode="auto">
          <a:xfrm>
            <a:off x="1669690" y="2160895"/>
            <a:ext cx="6306145" cy="324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Наркотики </a:t>
            </a:r>
            <a:endParaRPr lang="ru-RU" sz="32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были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известны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уже          в глубокой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древности</a:t>
            </a:r>
          </a:p>
          <a:p>
            <a:pPr algn="ctr">
              <a:spcBef>
                <a:spcPct val="20000"/>
              </a:spcBef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(греч.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narke</a:t>
            </a:r>
            <a:r>
              <a:rPr lang="en-US" sz="3200" b="1" dirty="0">
                <a:solidFill>
                  <a:srgbClr val="255305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–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сон, оцепенение, онемение,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mania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– страсть,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безумие)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462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A367E1-7904-4338-B900-835742464CCE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91512" cy="612097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конца </a:t>
            </a:r>
            <a:r>
              <a:rPr lang="en-US" sz="3600" b="1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XIX </a:t>
            </a:r>
            <a:r>
              <a:rPr lang="ru-RU" sz="3600" b="1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века наркомания не рассматривалась как серьёзная международная медицинская проблема. Только в начале </a:t>
            </a:r>
            <a:r>
              <a:rPr lang="en-US" sz="3600" b="1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ru-RU" sz="3600" b="1" dirty="0" smtClean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века с развитием технического прогресса и началом лабораторного производства опиума и кокаина наркомания получает эпидемическое распространение</a:t>
            </a:r>
            <a:r>
              <a:rPr lang="ru-RU" sz="3600" b="1" dirty="0">
                <a:solidFill>
                  <a:srgbClr val="66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 smtClean="0">
              <a:solidFill>
                <a:srgbClr val="66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0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7" y="1024304"/>
            <a:ext cx="81375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65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endParaRPr lang="ru-RU" sz="3600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24581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636671" y="5085184"/>
            <a:ext cx="2133600" cy="476250"/>
          </a:xfrm>
          <a:noFill/>
        </p:spPr>
        <p:txBody>
          <a:bodyPr/>
          <a:lstStyle/>
          <a:p>
            <a:fld id="{84CC4DD6-A94B-4949-BC1E-EBC3E717CE10}" type="slidenum">
              <a:rPr lang="ru-RU" smtClean="0"/>
              <a:pPr/>
              <a:t>3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1693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46075"/>
            <a:ext cx="8077200" cy="1471464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140968"/>
            <a:ext cx="4392736" cy="3378894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>
                <a:solidFill>
                  <a:srgbClr val="FF33CC"/>
                </a:solidFill>
                <a:latin typeface="Arial Black" panose="020B0A04020102020204" pitchFamily="34" charset="0"/>
                <a:hlinkClick r:id="" action="ppaction://noaction">
                  <a:snd r:embed="rId3" name="chimes.wav"/>
                </a:hlinkClick>
              </a:rPr>
              <a:t>с</a:t>
            </a:r>
            <a:r>
              <a:rPr lang="ru-RU" sz="3600" b="1" dirty="0" smtClean="0">
                <a:solidFill>
                  <a:srgbClr val="FF33CC"/>
                </a:solidFill>
                <a:latin typeface="Arial Black" panose="020B0A04020102020204" pitchFamily="34" charset="0"/>
                <a:hlinkClick r:id="" action="ppaction://noaction">
                  <a:snd r:embed="rId3" name="chimes.wav"/>
                </a:hlinkClick>
              </a:rPr>
              <a:t>оциальную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FF33CC"/>
                </a:solidFill>
                <a:latin typeface="Arial Black" panose="020B0A04020102020204" pitchFamily="34" charset="0"/>
                <a:hlinkClick r:id="" action="ppaction://noaction">
                  <a:snd r:embed="rId3" name="chimes.wav"/>
                </a:hlinkClick>
              </a:rPr>
              <a:t>психическую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FF33CC"/>
                </a:solidFill>
                <a:latin typeface="Arial Black" panose="020B0A04020102020204" pitchFamily="34" charset="0"/>
                <a:hlinkClick r:id="" action="ppaction://noaction">
                  <a:snd r:embed="rId3" name="chimes.wav"/>
                </a:hlinkClick>
              </a:rPr>
              <a:t>физическую</a:t>
            </a:r>
          </a:p>
        </p:txBody>
      </p:sp>
      <p:sp>
        <p:nvSpPr>
          <p:cNvPr id="22531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251520" y="476672"/>
            <a:ext cx="8712968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Arial Black" panose="020B0A04020102020204" pitchFamily="34" charset="0"/>
                <a:cs typeface="Arial"/>
              </a:rPr>
              <a:t>Употребляя наркотики,</a:t>
            </a:r>
          </a:p>
          <a:p>
            <a:pPr algn="ctr"/>
            <a:r>
              <a:rPr lang="ru-RU" sz="3600" b="1" kern="10" dirty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Arial Black" panose="020B0A04020102020204" pitchFamily="34" charset="0"/>
                <a:cs typeface="Arial"/>
              </a:rPr>
              <a:t>ч</a:t>
            </a:r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Arial Black" panose="020B0A04020102020204" pitchFamily="34" charset="0"/>
                <a:cs typeface="Arial"/>
              </a:rPr>
              <a:t>еловек попадает в зависимость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rgbClr val="FFC000"/>
              </a:solidFill>
              <a:latin typeface="Arial Black" panose="020B0A04020102020204" pitchFamily="34" charset="0"/>
              <a:cs typeface="Arial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644900" y="6181725"/>
            <a:ext cx="392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u-RU" sz="3200" b="1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" action="ppaction://noaction">
                <a:snd r:embed="rId3" name="chimes.wav"/>
              </a:hlinkClick>
            </a:endParaRPr>
          </a:p>
        </p:txBody>
      </p:sp>
      <p:sp>
        <p:nvSpPr>
          <p:cNvPr id="22534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9973BA-2CF3-4A5D-BC32-BBEC753C9942}" type="slidenum">
              <a:rPr lang="ru-RU" smtClean="0"/>
              <a:pPr/>
              <a:t>4</a:t>
            </a:fld>
            <a:endParaRPr lang="ru-RU" smtClean="0"/>
          </a:p>
        </p:txBody>
      </p:sp>
      <p:pic>
        <p:nvPicPr>
          <p:cNvPr id="8" name="Picture 10" descr="27112009_a81e3c8c6e9016da1bc7af6a19cd15c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891630"/>
            <a:ext cx="3922713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62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94775" y="1388900"/>
            <a:ext cx="41052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Одной дозы «тяжёлого» наркотика бывает достаточно, чтобы человек стал </a:t>
            </a:r>
            <a:r>
              <a:rPr lang="ru-RU" sz="2800" b="1" dirty="0">
                <a:solidFill>
                  <a:srgbClr val="FF0000"/>
                </a:solidFill>
                <a:latin typeface="Arial" charset="0"/>
              </a:rPr>
              <a:t>"зависимым".</a:t>
            </a:r>
          </a:p>
          <a:p>
            <a:pPr algn="ctr"/>
            <a:endParaRPr lang="en-US" sz="2800" b="1" dirty="0" smtClean="0">
              <a:solidFill>
                <a:srgbClr val="00FF00"/>
              </a:solidFill>
              <a:latin typeface="Arial" charset="0"/>
            </a:endParaRPr>
          </a:p>
          <a:p>
            <a:pPr algn="ctr"/>
            <a:r>
              <a:rPr lang="ru-RU" sz="2800" b="1" dirty="0" smtClean="0">
                <a:solidFill>
                  <a:srgbClr val="00FF00"/>
                </a:solidFill>
                <a:latin typeface="Arial" charset="0"/>
              </a:rPr>
              <a:t>Наркоман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- 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             раб </a:t>
            </a:r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наркотика; ради него он пойдёт на 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любое преступление.      </a:t>
            </a:r>
            <a:endParaRPr lang="ru-RU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86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A760D08-A274-443B-8610-5F3EBD54AAD0}" type="slidenum">
              <a:rPr lang="ru-RU" smtClean="0"/>
              <a:pPr/>
              <a:t>5</a:t>
            </a:fld>
            <a:endParaRPr lang="ru-RU" smtClean="0"/>
          </a:p>
        </p:txBody>
      </p:sp>
      <p:pic>
        <p:nvPicPr>
          <p:cNvPr id="5" name="Picture 2" descr="http://orgs.usd.edu/awol/images/social_issues/drug-addiction-s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48" y="1685827"/>
            <a:ext cx="4420422" cy="380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90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8280920" cy="453650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SzPct val="180000"/>
              <a:buNone/>
              <a:defRPr/>
            </a:pPr>
            <a:endParaRPr lang="ru-RU" sz="2400" b="1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   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Сегодня в России не   осталось ни одного  региона,  где не были бы зафиксированы  случаи употребления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и  распространения наркотиков</a:t>
            </a:r>
            <a:r>
              <a:rPr lang="ru-RU" b="1" dirty="0">
                <a:solidFill>
                  <a:schemeClr val="folHlink"/>
                </a:solidFill>
                <a:latin typeface="Arial" charset="0"/>
              </a:rPr>
              <a:t>. </a:t>
            </a:r>
            <a:endParaRPr lang="ru-RU" b="1" dirty="0" smtClean="0">
              <a:solidFill>
                <a:schemeClr val="folHlink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Clr>
                <a:srgbClr val="FF3300"/>
              </a:buClr>
              <a:buSzPct val="180000"/>
              <a:buNone/>
              <a:defRPr/>
            </a:pPr>
            <a:endParaRPr lang="ru-RU" b="1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     По данным международной организации «Врачи без границ»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сегодня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в России 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более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latin typeface="Arial" charset="0"/>
              </a:rPr>
              <a:t>4 млн. 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наркоманов</a:t>
            </a:r>
            <a:endParaRPr lang="ru-RU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856184" y="692870"/>
            <a:ext cx="7488832" cy="5764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996633"/>
                    </a:gs>
                  </a:gsLst>
                  <a:lin ang="5400000" scaled="1"/>
                </a:gradFill>
                <a:latin typeface="Arial"/>
                <a:cs typeface="Arial"/>
              </a:rPr>
              <a:t>НАРКОМАНИЯ   В   РОССИИ</a:t>
            </a:r>
          </a:p>
        </p:txBody>
      </p:sp>
      <p:sp>
        <p:nvSpPr>
          <p:cNvPr id="3174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2131C3-CB89-4084-84FC-AD8A8F7BF3B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" name="Объект 1"/>
          <p:cNvSpPr>
            <a:spLocks noGrp="1"/>
          </p:cNvSpPr>
          <p:nvPr>
            <p:ph sz="quarter" idx="2"/>
          </p:nvPr>
        </p:nvSpPr>
        <p:spPr>
          <a:xfrm>
            <a:off x="9144000" y="1772816"/>
            <a:ext cx="4038600" cy="218598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3159238" cy="2175411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Спайс - </a:t>
            </a:r>
            <a:r>
              <a:rPr lang="ru-RU" sz="2800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курительная смесь или наркотик?</a:t>
            </a:r>
            <a:br>
              <a:rPr lang="ru-RU" sz="2800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</a:br>
            <a:endParaRPr lang="ru-RU" sz="2800" dirty="0">
              <a:solidFill>
                <a:srgbClr val="66FF66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75050" y="443805"/>
            <a:ext cx="5568950" cy="5937523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err="1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Spice</a:t>
            </a:r>
            <a:r>
              <a:rPr lang="ru-RU" sz="1800" b="1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 («спайс») —травяные курительные смеси, </a:t>
            </a:r>
            <a:r>
              <a:rPr lang="ru-RU" sz="1800" b="1" dirty="0" smtClean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пропитанные синтетическим веществом, обладающие</a:t>
            </a:r>
            <a:r>
              <a:rPr lang="en-US" sz="1800" b="1" dirty="0" smtClean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  </a:t>
            </a:r>
            <a:r>
              <a:rPr lang="ru-RU" sz="1800" b="1" dirty="0" err="1" smtClean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психоактивным</a:t>
            </a:r>
            <a:r>
              <a:rPr lang="ru-RU" sz="1800" b="1" dirty="0" smtClean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1800" b="1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 действием, аналогичным действию марихуаны</a:t>
            </a:r>
            <a:r>
              <a:rPr lang="ru-RU" sz="1800" b="1" i="1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.</a:t>
            </a:r>
            <a:endParaRPr lang="ru-RU" sz="1800" dirty="0">
              <a:solidFill>
                <a:srgbClr val="66FF66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effectLst/>
                <a:latin typeface="Arial Black" panose="020B0A04020102020204" pitchFamily="34" charset="0"/>
              </a:rPr>
              <a:t>Эффект </a:t>
            </a:r>
            <a:r>
              <a:rPr lang="ru-RU" sz="1800" dirty="0">
                <a:effectLst/>
                <a:latin typeface="Arial Black" panose="020B0A04020102020204" pitchFamily="34" charset="0"/>
              </a:rPr>
              <a:t>от  курительных смесей  во многом схож с эффектом от употребления тяжелых наркотиков. </a:t>
            </a:r>
            <a:endParaRPr lang="ru-RU" sz="1800" dirty="0" smtClean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effectLst/>
                <a:latin typeface="Arial Black" panose="020B0A04020102020204" pitchFamily="34" charset="0"/>
              </a:rPr>
              <a:t>Природные галлюциногены в сочетании с синтетическими компонентами оказывают одурманивающее, опьяняющее и токсическое действие на организм. В состоянии тяжёлого психоза потребитель  «дурман-травы» представляет угрозу для себя  и окружающих.</a:t>
            </a:r>
            <a:endParaRPr lang="ru-RU" sz="1800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Arial Black" panose="020B0A04020102020204" pitchFamily="34" charset="0"/>
              </a:rPr>
              <a:t>Постановлением правительства России с 22 января 2010 года вступил запрет на оборот курительных смесей. </a:t>
            </a:r>
            <a:r>
              <a:rPr lang="ru-RU" sz="1800" dirty="0" smtClean="0">
                <a:effectLst/>
                <a:latin typeface="Arial Black" panose="020B0A04020102020204" pitchFamily="34" charset="0"/>
              </a:rPr>
              <a:t>Нарушители запрета будут привлечены </a:t>
            </a:r>
            <a:r>
              <a:rPr lang="ru-RU" sz="1800" dirty="0">
                <a:effectLst/>
                <a:latin typeface="Arial Black" panose="020B0A04020102020204" pitchFamily="34" charset="0"/>
              </a:rPr>
              <a:t>к уголовной ответственности </a:t>
            </a:r>
            <a:r>
              <a:rPr lang="ru-RU" sz="1800" dirty="0" smtClean="0">
                <a:effectLst/>
                <a:latin typeface="Arial Black" panose="020B0A04020102020204" pitchFamily="34" charset="0"/>
              </a:rPr>
              <a:t>. 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23528" y="3212976"/>
            <a:ext cx="3024336" cy="32012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DE687E-FE72-4DE2-AC4E-6B5A4AEDDA4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Рисунок 5" descr="Вред спайса">
            <a:hlinkClick r:id="rId2" tooltip="&quot;Вред спайса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302433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61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07" y="1196752"/>
            <a:ext cx="3008313" cy="1139726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Наркотик по имени «Соль»</a:t>
            </a:r>
            <a:endParaRPr lang="ru-RU" sz="3200" dirty="0">
              <a:solidFill>
                <a:srgbClr val="66FF6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9384" y="1412776"/>
            <a:ext cx="5544616" cy="475252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/>
                <a:latin typeface="Arial Black" panose="020B0A04020102020204" pitchFamily="34" charset="0"/>
              </a:rPr>
              <a:t>Н</a:t>
            </a:r>
            <a:r>
              <a:rPr lang="ru-RU" sz="2400" dirty="0" smtClean="0">
                <a:effectLst/>
                <a:latin typeface="Arial Black" panose="020B0A04020102020204" pitchFamily="34" charset="0"/>
              </a:rPr>
              <a:t>овый наркотический </a:t>
            </a:r>
            <a:r>
              <a:rPr lang="ru-RU" sz="2400" dirty="0">
                <a:effectLst/>
                <a:latin typeface="Arial Black" panose="020B0A04020102020204" pitchFamily="34" charset="0"/>
              </a:rPr>
              <a:t>препарат – </a:t>
            </a:r>
            <a:r>
              <a:rPr lang="ru-RU" sz="2400" dirty="0" smtClean="0">
                <a:effectLst/>
                <a:latin typeface="Arial Black" panose="020B0A04020102020204" pitchFamily="34" charset="0"/>
              </a:rPr>
              <a:t>JWH-250 («соль») , синтетический стимулятор работы центральной нервной системы. Человек</a:t>
            </a:r>
            <a:r>
              <a:rPr lang="ru-RU" sz="2400" dirty="0">
                <a:effectLst/>
                <a:latin typeface="Arial Black" panose="020B0A04020102020204" pitchFamily="34" charset="0"/>
              </a:rPr>
              <a:t>, употребивший «соль», заряжается безумной энергией и способен вести активный, </a:t>
            </a:r>
            <a:r>
              <a:rPr lang="ru-RU" sz="2400" dirty="0" smtClean="0">
                <a:effectLst/>
                <a:latin typeface="Arial Black" panose="020B0A04020102020204" pitchFamily="34" charset="0"/>
              </a:rPr>
              <a:t>бурный </a:t>
            </a:r>
            <a:r>
              <a:rPr lang="ru-RU" sz="2400" dirty="0">
                <a:effectLst/>
                <a:latin typeface="Arial Black" panose="020B0A04020102020204" pitchFamily="34" charset="0"/>
              </a:rPr>
              <a:t>образ </a:t>
            </a:r>
            <a:r>
              <a:rPr lang="ru-RU" sz="2400" dirty="0" smtClean="0">
                <a:effectLst/>
                <a:latin typeface="Arial Black" panose="020B0A04020102020204" pitchFamily="34" charset="0"/>
              </a:rPr>
              <a:t>жизни, </a:t>
            </a:r>
            <a:r>
              <a:rPr lang="ru-RU" sz="2400" dirty="0">
                <a:effectLst/>
                <a:latin typeface="Arial Black" panose="020B0A04020102020204" pitchFamily="34" charset="0"/>
              </a:rPr>
              <a:t>что так </a:t>
            </a:r>
            <a:r>
              <a:rPr lang="ru-RU" sz="2400" dirty="0" smtClean="0">
                <a:effectLst/>
                <a:latin typeface="Arial Black" panose="020B0A04020102020204" pitchFamily="34" charset="0"/>
              </a:rPr>
              <a:t>привлекает </a:t>
            </a:r>
            <a:r>
              <a:rPr lang="ru-RU" sz="2400" dirty="0">
                <a:effectLst/>
                <a:latin typeface="Arial Black" panose="020B0A04020102020204" pitchFamily="34" charset="0"/>
              </a:rPr>
              <a:t>молодежь. </a:t>
            </a:r>
            <a:endParaRPr lang="ru-RU" sz="2400" dirty="0" smtClean="0">
              <a:effectLst/>
              <a:latin typeface="Arial Black" panose="020B0A040201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4005064"/>
            <a:ext cx="2674640" cy="21210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7F5815-41C4-4BB1-9234-D3C65DC8335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6" name="Рисунок 5" descr="&amp;Ncy;&amp;acy;&amp;rcy;&amp;kcy;&amp;ocy;&amp;tcy;&amp;icy;&amp;kcy; &amp;Scy;&amp;ocy;&amp;lcy;&amp;soft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05690"/>
            <a:ext cx="3096344" cy="25395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535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4082"/>
          </a:xfrm>
        </p:spPr>
        <p:txBody>
          <a:bodyPr/>
          <a:lstStyle/>
          <a:p>
            <a:r>
              <a:rPr lang="ru-RU" sz="3200" dirty="0" smtClean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Последствия солевой наркомании: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1. </a:t>
            </a:r>
            <a:r>
              <a:rPr lang="ru-RU" sz="2000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Абсолютная зависимость.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Привыкание к «соли» </a:t>
            </a:r>
            <a:r>
              <a:rPr lang="ru-RU" sz="2000" b="1" dirty="0">
                <a:effectLst/>
                <a:latin typeface="Arial Black" panose="020B0A04020102020204" pitchFamily="34" charset="0"/>
              </a:rPr>
              <a:t>мгновенное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2. </a:t>
            </a:r>
            <a:r>
              <a:rPr lang="ru-RU" sz="2000" b="1" dirty="0" smtClean="0">
                <a:solidFill>
                  <a:srgbClr val="66FF66"/>
                </a:solidFill>
                <a:effectLst/>
              </a:rPr>
              <a:t> </a:t>
            </a:r>
            <a:r>
              <a:rPr lang="ru-RU" sz="2000" b="1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Эмоции и поведение.</a:t>
            </a:r>
            <a:r>
              <a:rPr lang="ru-RU" sz="2000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Чаще всего человек раздражен или растерян, приступы страха сменяются неконтролируемой агрессией.</a:t>
            </a:r>
            <a:br>
              <a:rPr lang="ru-RU" sz="2000" dirty="0">
                <a:effectLst/>
                <a:latin typeface="Arial Black" panose="020B0A04020102020204" pitchFamily="34" charset="0"/>
              </a:rPr>
            </a:br>
            <a:r>
              <a:rPr lang="ru-RU" sz="2000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3. </a:t>
            </a:r>
            <a:r>
              <a:rPr lang="ru-RU" sz="2000" b="1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Мышление и интеллект.</a:t>
            </a:r>
            <a:r>
              <a:rPr lang="ru-RU" sz="2000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«Соли»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могут лишить человека мышления и интеллекта уже через несколько месяцев.</a:t>
            </a:r>
            <a:endParaRPr lang="ru-RU" sz="2000" b="1" dirty="0" smtClean="0">
              <a:solidFill>
                <a:srgbClr val="66FF66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4. </a:t>
            </a:r>
            <a:r>
              <a:rPr lang="ru-RU" sz="2000" b="1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Здоровье.</a:t>
            </a:r>
            <a:r>
              <a:rPr lang="ru-RU" sz="2000" dirty="0">
                <a:solidFill>
                  <a:srgbClr val="66FF66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У солевого наркомана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пропадает сон, аппетит, но появляется много энергии – через несколько месяцев такой жизни 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наступает истощение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организма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effectLst/>
                <a:latin typeface="Arial Black" panose="020B0A04020102020204" pitchFamily="34" charset="0"/>
              </a:rPr>
              <a:t>Не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получая полезных веществ (которые участвуют во многих процессах, происходящих в 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организме),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тело лишается иммунитета и не может противостоять любой, даже самой 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незначительной инфекции. Синтетические наркотики плохо разрушаются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, быстрее 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отравляют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организм и 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приводят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>к необратимым психическим </a:t>
            </a:r>
            <a:r>
              <a:rPr lang="ru-RU" sz="2000" dirty="0" smtClean="0">
                <a:effectLst/>
                <a:latin typeface="Arial Black" panose="020B0A04020102020204" pitchFamily="34" charset="0"/>
              </a:rPr>
              <a:t>последствиям. </a:t>
            </a:r>
            <a:r>
              <a:rPr lang="ru-RU" sz="2000" dirty="0">
                <a:effectLst/>
                <a:latin typeface="Arial Black" panose="020B0A04020102020204" pitchFamily="34" charset="0"/>
              </a:rPr>
              <a:t/>
            </a:r>
            <a:br>
              <a:rPr lang="ru-RU" sz="2000" dirty="0">
                <a:effectLst/>
                <a:latin typeface="Arial Black" panose="020B0A04020102020204" pitchFamily="34" charset="0"/>
              </a:rPr>
            </a:br>
            <a:r>
              <a:rPr lang="ru-RU" sz="2000" dirty="0" smtClean="0">
                <a:effectLst/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000" b="1" dirty="0">
                <a:effectLst/>
                <a:latin typeface="Arial Black" panose="020B0A04020102020204" pitchFamily="34" charset="0"/>
              </a:rPr>
              <a:t/>
            </a:r>
            <a:br>
              <a:rPr lang="ru-RU" sz="2000" b="1" dirty="0">
                <a:effectLst/>
                <a:latin typeface="Arial Black" panose="020B0A04020102020204" pitchFamily="34" charset="0"/>
              </a:rPr>
            </a:b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7F5815-41C4-4BB1-9234-D3C65DC83354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7|2.5|1.9|1.8|1.7|1.5|1.6|2.5|9"/>
</p:tagLst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2994</TotalTime>
  <Words>564</Words>
  <Application>Microsoft Office PowerPoint</Application>
  <PresentationFormat>Экран (4:3)</PresentationFormat>
  <Paragraphs>104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Течение</vt:lpstr>
      <vt:lpstr>                                                  </vt:lpstr>
      <vt:lpstr>Презентация PowerPoint</vt:lpstr>
      <vt:lpstr>                                              </vt:lpstr>
      <vt:lpstr> </vt:lpstr>
      <vt:lpstr>Презентация PowerPoint</vt:lpstr>
      <vt:lpstr>Презентация PowerPoint</vt:lpstr>
      <vt:lpstr>Спайс - курительная смесь или наркотик? </vt:lpstr>
      <vt:lpstr>Наркотик по имени «Соль»</vt:lpstr>
      <vt:lpstr>Последствия солевой наркомании:</vt:lpstr>
      <vt:lpstr>Презентация PowerPoint</vt:lpstr>
      <vt:lpstr>Презентация PowerPoint</vt:lpstr>
      <vt:lpstr>Причины употребления наркотиков  (по мнению врачей-наркологов)</vt:lpstr>
      <vt:lpstr>Презентация PowerPoint</vt:lpstr>
      <vt:lpstr>Научите ребёнка говорить НЕТ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Елена А. Тяжкороб</cp:lastModifiedBy>
  <cp:revision>287</cp:revision>
  <dcterms:created xsi:type="dcterms:W3CDTF">2004-11-01T17:54:03Z</dcterms:created>
  <dcterms:modified xsi:type="dcterms:W3CDTF">2017-01-27T13:22:15Z</dcterms:modified>
</cp:coreProperties>
</file>