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69" r:id="rId2"/>
    <p:sldId id="547" r:id="rId3"/>
    <p:sldId id="590" r:id="rId4"/>
    <p:sldId id="528" r:id="rId5"/>
    <p:sldId id="529" r:id="rId6"/>
    <p:sldId id="591" r:id="rId7"/>
    <p:sldId id="531" r:id="rId8"/>
    <p:sldId id="532" r:id="rId9"/>
    <p:sldId id="492" r:id="rId10"/>
    <p:sldId id="535" r:id="rId11"/>
    <p:sldId id="493" r:id="rId12"/>
    <p:sldId id="593" r:id="rId13"/>
    <p:sldId id="605" r:id="rId14"/>
    <p:sldId id="592" r:id="rId15"/>
    <p:sldId id="594" r:id="rId16"/>
    <p:sldId id="595" r:id="rId17"/>
    <p:sldId id="596" r:id="rId18"/>
    <p:sldId id="597" r:id="rId19"/>
    <p:sldId id="598" r:id="rId20"/>
    <p:sldId id="599" r:id="rId21"/>
    <p:sldId id="603" r:id="rId22"/>
    <p:sldId id="600" r:id="rId23"/>
    <p:sldId id="601" r:id="rId24"/>
    <p:sldId id="602" r:id="rId25"/>
    <p:sldId id="645" r:id="rId26"/>
    <p:sldId id="646" r:id="rId27"/>
    <p:sldId id="647" r:id="rId28"/>
    <p:sldId id="648" r:id="rId29"/>
    <p:sldId id="649" r:id="rId30"/>
    <p:sldId id="502" r:id="rId31"/>
    <p:sldId id="549" r:id="rId32"/>
    <p:sldId id="609" r:id="rId33"/>
    <p:sldId id="610" r:id="rId34"/>
    <p:sldId id="611" r:id="rId35"/>
    <p:sldId id="612" r:id="rId36"/>
    <p:sldId id="613" r:id="rId37"/>
    <p:sldId id="615" r:id="rId38"/>
    <p:sldId id="616" r:id="rId39"/>
    <p:sldId id="617" r:id="rId40"/>
    <p:sldId id="618" r:id="rId41"/>
    <p:sldId id="619" r:id="rId42"/>
    <p:sldId id="641" r:id="rId43"/>
    <p:sldId id="624" r:id="rId44"/>
    <p:sldId id="620" r:id="rId45"/>
    <p:sldId id="621" r:id="rId46"/>
    <p:sldId id="622" r:id="rId47"/>
    <p:sldId id="623" r:id="rId48"/>
    <p:sldId id="571" r:id="rId49"/>
    <p:sldId id="625" r:id="rId50"/>
    <p:sldId id="628" r:id="rId51"/>
    <p:sldId id="630" r:id="rId52"/>
    <p:sldId id="633" r:id="rId53"/>
    <p:sldId id="634" r:id="rId54"/>
    <p:sldId id="635" r:id="rId55"/>
    <p:sldId id="636" r:id="rId56"/>
    <p:sldId id="642" r:id="rId57"/>
    <p:sldId id="643" r:id="rId58"/>
    <p:sldId id="639" r:id="rId59"/>
    <p:sldId id="640" r:id="rId6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C5632"/>
    <a:srgbClr val="99FF66"/>
    <a:srgbClr val="240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89587" autoAdjust="0"/>
  </p:normalViewPr>
  <p:slideViewPr>
    <p:cSldViewPr>
      <p:cViewPr varScale="1">
        <p:scale>
          <a:sx n="68" d="100"/>
          <a:sy n="68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/>
      <dgm:t>
        <a:bodyPr/>
        <a:lstStyle/>
        <a:p>
          <a:r>
            <a:rPr lang="ru-RU" b="1" dirty="0" smtClean="0"/>
            <a:t>Определяет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Участников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76E94C29-9E18-4B56-9807-6D6312C921F4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smtClean="0"/>
            <a:t> </a:t>
          </a:r>
          <a:endParaRPr lang="ru-RU" dirty="0"/>
        </a:p>
      </dgm:t>
    </dgm:pt>
    <dgm:pt modelId="{8EC47248-02CF-4B70-B76B-05F374573C29}" type="parTrans" cxnId="{F1242085-AB20-48A7-B9D6-EC1D58CFAE5A}">
      <dgm:prSet/>
      <dgm:spPr/>
      <dgm:t>
        <a:bodyPr/>
        <a:lstStyle/>
        <a:p>
          <a:endParaRPr lang="ru-RU"/>
        </a:p>
      </dgm:t>
    </dgm:pt>
    <dgm:pt modelId="{69F0ED7D-99A3-46E4-88B8-75A167308747}" type="sibTrans" cxnId="{F1242085-AB20-48A7-B9D6-EC1D58CFAE5A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3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3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  <dgm:pt modelId="{2C867475-253B-4BC5-AB90-31FF765B8A97}" type="pres">
      <dgm:prSet presAssocID="{8EC47248-02CF-4B70-B76B-05F374573C2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719D3BB-F4CF-4184-BAA6-1F4EB1DB4BD1}" type="pres">
      <dgm:prSet presAssocID="{8EC47248-02CF-4B70-B76B-05F374573C2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45A5E28-D676-4720-8CE4-12AB902CD0C1}" type="pres">
      <dgm:prSet presAssocID="{76E94C29-9E18-4B56-9807-6D6312C921F4}" presName="root2" presStyleCnt="0"/>
      <dgm:spPr/>
      <dgm:t>
        <a:bodyPr/>
        <a:lstStyle/>
        <a:p>
          <a:endParaRPr lang="ru-RU"/>
        </a:p>
      </dgm:t>
    </dgm:pt>
    <dgm:pt modelId="{09814DB2-AC6F-4D61-B130-9C36ABF2B875}" type="pres">
      <dgm:prSet presAssocID="{76E94C29-9E18-4B56-9807-6D6312C921F4}" presName="LevelTwoTextNode" presStyleLbl="node2" presStyleIdx="2" presStyleCnt="3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4DB9E-24DD-476B-8171-CC02B50FFEE9}" type="pres">
      <dgm:prSet presAssocID="{76E94C29-9E18-4B56-9807-6D6312C921F4}" presName="level3hierChild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7F05ADB7-5F17-4E78-8A27-83047B2B4795}" type="presOf" srcId="{8EC47248-02CF-4B70-B76B-05F374573C29}" destId="{2C867475-253B-4BC5-AB90-31FF765B8A97}" srcOrd="0" destOrd="0" presId="urn:microsoft.com/office/officeart/2005/8/layout/hierarchy2"/>
    <dgm:cxn modelId="{F1242085-AB20-48A7-B9D6-EC1D58CFAE5A}" srcId="{E1F25CB5-9355-4844-AF14-38B6246F05E1}" destId="{76E94C29-9E18-4B56-9807-6D6312C921F4}" srcOrd="2" destOrd="0" parTransId="{8EC47248-02CF-4B70-B76B-05F374573C29}" sibTransId="{69F0ED7D-99A3-46E4-88B8-75A167308747}"/>
    <dgm:cxn modelId="{AF0F115B-A1EF-49FB-9F17-9702998823BF}" type="presOf" srcId="{76E94C29-9E18-4B56-9807-6D6312C921F4}" destId="{09814DB2-AC6F-4D61-B130-9C36ABF2B875}" srcOrd="0" destOrd="0" presId="urn:microsoft.com/office/officeart/2005/8/layout/hierarchy2"/>
    <dgm:cxn modelId="{658F778A-0A9A-47C2-9A85-C93FE544C534}" type="presOf" srcId="{90005E63-0D64-46AE-848E-97AB9E1667C2}" destId="{25E5AEEE-7E8A-4E05-8824-85D065329EAA}" srcOrd="0" destOrd="0" presId="urn:microsoft.com/office/officeart/2005/8/layout/hierarchy2"/>
    <dgm:cxn modelId="{6CE52B2B-ECA9-42AC-B73C-AC904267528A}" type="presOf" srcId="{082AFB0E-F1F1-4D1D-B565-8787D940D3B7}" destId="{A066A45F-1F67-4C97-AD8A-22F2F5448E7A}" srcOrd="1" destOrd="0" presId="urn:microsoft.com/office/officeart/2005/8/layout/hierarchy2"/>
    <dgm:cxn modelId="{AE2B447A-1DDA-4ACF-98EE-A3C702DE0453}" type="presOf" srcId="{61F57C67-73AE-4FC9-A243-3D5F121303D5}" destId="{8891F35F-2BA5-4BF2-9640-E99C8C970AC3}" srcOrd="0" destOrd="0" presId="urn:microsoft.com/office/officeart/2005/8/layout/hierarchy2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99AC7B79-4F1C-46A6-A6CB-896662AC9248}" type="presOf" srcId="{61F57C67-73AE-4FC9-A243-3D5F121303D5}" destId="{5D5F9D07-69EE-47BB-8988-6B3EA4A05963}" srcOrd="1" destOrd="0" presId="urn:microsoft.com/office/officeart/2005/8/layout/hierarchy2"/>
    <dgm:cxn modelId="{0E22AB83-8B0F-43BB-9519-DB4C88B6427F}" type="presOf" srcId="{8946BCD7-8BD6-4AAA-B77F-CE5915B70F2D}" destId="{2B754F8A-B7CF-48AC-A4E9-416F36613CE4}" srcOrd="0" destOrd="0" presId="urn:microsoft.com/office/officeart/2005/8/layout/hierarchy2"/>
    <dgm:cxn modelId="{351618C6-4EC6-41AF-BDF3-803FF64D3A95}" type="presOf" srcId="{082AFB0E-F1F1-4D1D-B565-8787D940D3B7}" destId="{0884195C-7C18-403E-8280-7A292D319737}" srcOrd="0" destOrd="0" presId="urn:microsoft.com/office/officeart/2005/8/layout/hierarchy2"/>
    <dgm:cxn modelId="{421C8142-80AC-4CC9-9E31-D2796A405442}" type="presOf" srcId="{8F55C34A-DBAF-446D-BE85-9DCB4D8B87AE}" destId="{8A13A7E1-6370-427C-9EAF-52DA402B7184}" srcOrd="0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5FFF814F-3661-4C55-8E3B-7F3F57BC4D31}" type="presOf" srcId="{8EC47248-02CF-4B70-B76B-05F374573C29}" destId="{0719D3BB-F4CF-4184-BAA6-1F4EB1DB4BD1}" srcOrd="1" destOrd="0" presId="urn:microsoft.com/office/officeart/2005/8/layout/hierarchy2"/>
    <dgm:cxn modelId="{D62819B4-BA9F-48E3-B45F-559D79DBF52F}" type="presOf" srcId="{E1F25CB5-9355-4844-AF14-38B6246F05E1}" destId="{908029E4-880D-4F10-BCE2-219930A644EF}" srcOrd="0" destOrd="0" presId="urn:microsoft.com/office/officeart/2005/8/layout/hierarchy2"/>
    <dgm:cxn modelId="{5F629B51-ADF4-4863-BE93-F533042E2128}" type="presParOf" srcId="{25E5AEEE-7E8A-4E05-8824-85D065329EAA}" destId="{FEC4F867-2BF1-4396-8EB3-EF6CF12BF4B8}" srcOrd="0" destOrd="0" presId="urn:microsoft.com/office/officeart/2005/8/layout/hierarchy2"/>
    <dgm:cxn modelId="{BB48CC18-72AC-4662-BEE2-D9BEAA7DD919}" type="presParOf" srcId="{FEC4F867-2BF1-4396-8EB3-EF6CF12BF4B8}" destId="{908029E4-880D-4F10-BCE2-219930A644EF}" srcOrd="0" destOrd="0" presId="urn:microsoft.com/office/officeart/2005/8/layout/hierarchy2"/>
    <dgm:cxn modelId="{AC24F150-E2DD-4DED-8C93-5501C570AD02}" type="presParOf" srcId="{FEC4F867-2BF1-4396-8EB3-EF6CF12BF4B8}" destId="{5B6D5CE7-C9DD-4D1E-BB04-422CDEC56B9E}" srcOrd="1" destOrd="0" presId="urn:microsoft.com/office/officeart/2005/8/layout/hierarchy2"/>
    <dgm:cxn modelId="{E3F6A22A-2AA0-4289-9827-55B051D73EBD}" type="presParOf" srcId="{5B6D5CE7-C9DD-4D1E-BB04-422CDEC56B9E}" destId="{0884195C-7C18-403E-8280-7A292D319737}" srcOrd="0" destOrd="0" presId="urn:microsoft.com/office/officeart/2005/8/layout/hierarchy2"/>
    <dgm:cxn modelId="{7B230CF6-DBC7-427E-85D9-60BB720052A2}" type="presParOf" srcId="{0884195C-7C18-403E-8280-7A292D319737}" destId="{A066A45F-1F67-4C97-AD8A-22F2F5448E7A}" srcOrd="0" destOrd="0" presId="urn:microsoft.com/office/officeart/2005/8/layout/hierarchy2"/>
    <dgm:cxn modelId="{1D9FD660-30A7-4B86-BF3F-DEDD06B13DAE}" type="presParOf" srcId="{5B6D5CE7-C9DD-4D1E-BB04-422CDEC56B9E}" destId="{7704E23D-E155-44C3-A28A-E878096F097E}" srcOrd="1" destOrd="0" presId="urn:microsoft.com/office/officeart/2005/8/layout/hierarchy2"/>
    <dgm:cxn modelId="{AAF38234-9DBB-4820-9E4B-4AA0D5BEF7FF}" type="presParOf" srcId="{7704E23D-E155-44C3-A28A-E878096F097E}" destId="{8A13A7E1-6370-427C-9EAF-52DA402B7184}" srcOrd="0" destOrd="0" presId="urn:microsoft.com/office/officeart/2005/8/layout/hierarchy2"/>
    <dgm:cxn modelId="{FB20AB7F-E6A2-4118-ACC8-9EA83A2DD54F}" type="presParOf" srcId="{7704E23D-E155-44C3-A28A-E878096F097E}" destId="{42CF3BB5-3F52-4818-94E3-845C33D734CD}" srcOrd="1" destOrd="0" presId="urn:microsoft.com/office/officeart/2005/8/layout/hierarchy2"/>
    <dgm:cxn modelId="{1B9839A2-81FB-4BD3-BF9F-C792C9D00293}" type="presParOf" srcId="{5B6D5CE7-C9DD-4D1E-BB04-422CDEC56B9E}" destId="{8891F35F-2BA5-4BF2-9640-E99C8C970AC3}" srcOrd="2" destOrd="0" presId="urn:microsoft.com/office/officeart/2005/8/layout/hierarchy2"/>
    <dgm:cxn modelId="{08D5F00A-5D3E-4511-871F-57208E7D7367}" type="presParOf" srcId="{8891F35F-2BA5-4BF2-9640-E99C8C970AC3}" destId="{5D5F9D07-69EE-47BB-8988-6B3EA4A05963}" srcOrd="0" destOrd="0" presId="urn:microsoft.com/office/officeart/2005/8/layout/hierarchy2"/>
    <dgm:cxn modelId="{9A71F01E-076B-4F59-9C75-42CDD9B23789}" type="presParOf" srcId="{5B6D5CE7-C9DD-4D1E-BB04-422CDEC56B9E}" destId="{33BBFEAB-A97D-4452-86C5-14817C83FEE4}" srcOrd="3" destOrd="0" presId="urn:microsoft.com/office/officeart/2005/8/layout/hierarchy2"/>
    <dgm:cxn modelId="{B7D56544-1B80-4272-B46F-5CB7A450AD39}" type="presParOf" srcId="{33BBFEAB-A97D-4452-86C5-14817C83FEE4}" destId="{2B754F8A-B7CF-48AC-A4E9-416F36613CE4}" srcOrd="0" destOrd="0" presId="urn:microsoft.com/office/officeart/2005/8/layout/hierarchy2"/>
    <dgm:cxn modelId="{BE391206-32D6-4FC3-BE24-ED3C3102A7BC}" type="presParOf" srcId="{33BBFEAB-A97D-4452-86C5-14817C83FEE4}" destId="{2B17F489-E8AE-4876-B792-39D5E8886B7E}" srcOrd="1" destOrd="0" presId="urn:microsoft.com/office/officeart/2005/8/layout/hierarchy2"/>
    <dgm:cxn modelId="{5304E69D-07A9-48F9-A201-46FA2C6EA5B4}" type="presParOf" srcId="{5B6D5CE7-C9DD-4D1E-BB04-422CDEC56B9E}" destId="{2C867475-253B-4BC5-AB90-31FF765B8A97}" srcOrd="4" destOrd="0" presId="urn:microsoft.com/office/officeart/2005/8/layout/hierarchy2"/>
    <dgm:cxn modelId="{30D5F722-322C-49B4-8DB6-80BC04A8FAE3}" type="presParOf" srcId="{2C867475-253B-4BC5-AB90-31FF765B8A97}" destId="{0719D3BB-F4CF-4184-BAA6-1F4EB1DB4BD1}" srcOrd="0" destOrd="0" presId="urn:microsoft.com/office/officeart/2005/8/layout/hierarchy2"/>
    <dgm:cxn modelId="{071C55C0-7814-4829-9F53-109A2AC4C1D7}" type="presParOf" srcId="{5B6D5CE7-C9DD-4D1E-BB04-422CDEC56B9E}" destId="{145A5E28-D676-4720-8CE4-12AB902CD0C1}" srcOrd="5" destOrd="0" presId="urn:microsoft.com/office/officeart/2005/8/layout/hierarchy2"/>
    <dgm:cxn modelId="{051C8955-5ABC-4D2B-911C-A61B9EA71F30}" type="presParOf" srcId="{145A5E28-D676-4720-8CE4-12AB902CD0C1}" destId="{09814DB2-AC6F-4D61-B130-9C36ABF2B875}" srcOrd="0" destOrd="0" presId="urn:microsoft.com/office/officeart/2005/8/layout/hierarchy2"/>
    <dgm:cxn modelId="{117BAA36-7ECA-4E02-AE22-9567799E7A6D}" type="presParOf" srcId="{145A5E28-D676-4720-8CE4-12AB902CD0C1}" destId="{D444DB9E-24DD-476B-8171-CC02B50FFEE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4FEE7-1020-4F5A-8132-54E1680654F3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8664CC-724D-4171-9A2B-57ABAEE09D9A}">
      <dgm:prSet phldrT="[Текст]" custT="1"/>
      <dgm:spPr/>
      <dgm:t>
        <a:bodyPr/>
        <a:lstStyle/>
        <a:p>
          <a:r>
            <a:rPr lang="ru-RU" sz="3200" b="1" smtClean="0">
              <a:latin typeface="Arial" charset="0"/>
            </a:rPr>
            <a:t>Определяет:</a:t>
          </a:r>
          <a:endParaRPr lang="ru-RU" sz="3200" dirty="0"/>
        </a:p>
      </dgm:t>
    </dgm:pt>
    <dgm:pt modelId="{84C05213-5BF6-43F7-A343-267C1E61D2D3}" type="parTrans" cxnId="{F20B3E21-1D4B-45F1-8B84-37DAFA26685D}">
      <dgm:prSet/>
      <dgm:spPr/>
      <dgm:t>
        <a:bodyPr/>
        <a:lstStyle/>
        <a:p>
          <a:endParaRPr lang="ru-RU"/>
        </a:p>
      </dgm:t>
    </dgm:pt>
    <dgm:pt modelId="{4493A1A3-5DEA-4DD7-9C88-239ECE231292}" type="sibTrans" cxnId="{F20B3E21-1D4B-45F1-8B84-37DAFA26685D}">
      <dgm:prSet/>
      <dgm:spPr/>
      <dgm:t>
        <a:bodyPr/>
        <a:lstStyle/>
        <a:p>
          <a:endParaRPr lang="ru-RU"/>
        </a:p>
      </dgm:t>
    </dgm:pt>
    <dgm:pt modelId="{20CA07E6-233A-4600-A052-59BEDA79AFC2}">
      <dgm:prSet phldrT="[Текст]" custT="1"/>
      <dgm:spPr/>
      <dgm:t>
        <a:bodyPr/>
        <a:lstStyle/>
        <a:p>
          <a:r>
            <a:rPr lang="ru-RU" sz="2000" dirty="0" smtClean="0">
              <a:latin typeface="Arial" charset="0"/>
            </a:rPr>
            <a:t>требования к использованию средств обучения и воспитания,  средств связи при проведении государственной итоговой аттестации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A2B6B-B7D6-4497-9BB6-A3D01F9F1D88}" type="parTrans" cxnId="{91A158F4-8A06-4C69-9E1A-3A5A85E2F3D0}">
      <dgm:prSet/>
      <dgm:spPr/>
      <dgm:t>
        <a:bodyPr/>
        <a:lstStyle/>
        <a:p>
          <a:endParaRPr lang="ru-RU"/>
        </a:p>
      </dgm:t>
    </dgm:pt>
    <dgm:pt modelId="{C9963E9F-72C3-4C31-B614-8E3AE9EC9D2C}" type="sibTrans" cxnId="{91A158F4-8A06-4C69-9E1A-3A5A85E2F3D0}">
      <dgm:prSet/>
      <dgm:spPr/>
      <dgm:t>
        <a:bodyPr/>
        <a:lstStyle/>
        <a:p>
          <a:endParaRPr lang="ru-RU"/>
        </a:p>
      </dgm:t>
    </dgm:pt>
    <dgm:pt modelId="{33381CF9-DE0B-4B7A-BF22-AB23F74516AA}">
      <dgm:prSet phldrT="[Текст]" custT="1"/>
      <dgm:spPr/>
      <dgm:t>
        <a:bodyPr/>
        <a:lstStyle/>
        <a:p>
          <a:r>
            <a:rPr lang="ru-RU" sz="2000" dirty="0" smtClean="0">
              <a:latin typeface="Arial" charset="0"/>
            </a:rPr>
            <a:t>требования, предъявляемые к лицам, привлекаемым к проведению государственной итоговой аттестации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00DD5-B56C-4323-AADA-E9D6EE03B05A}" type="parTrans" cxnId="{B8000A0A-87CC-4542-B44F-693E305A25F1}">
      <dgm:prSet/>
      <dgm:spPr/>
      <dgm:t>
        <a:bodyPr/>
        <a:lstStyle/>
        <a:p>
          <a:endParaRPr lang="ru-RU"/>
        </a:p>
      </dgm:t>
    </dgm:pt>
    <dgm:pt modelId="{92454CA2-7C43-4019-938B-0C3E50FA20D4}" type="sibTrans" cxnId="{B8000A0A-87CC-4542-B44F-693E305A25F1}">
      <dgm:prSet/>
      <dgm:spPr/>
      <dgm:t>
        <a:bodyPr/>
        <a:lstStyle/>
        <a:p>
          <a:endParaRPr lang="ru-RU"/>
        </a:p>
      </dgm:t>
    </dgm:pt>
    <dgm:pt modelId="{5176F6E9-48BE-4D15-87D7-CA9D0A5550FB}">
      <dgm:prSet phldrT="[Текст]" custT="1"/>
      <dgm:spPr/>
      <dgm:t>
        <a:bodyPr/>
        <a:lstStyle/>
        <a:p>
          <a:r>
            <a:rPr lang="ru-RU" sz="2000" dirty="0" smtClean="0">
              <a:latin typeface="Arial" charset="0"/>
            </a:rPr>
            <a:t>порядок проверки экзаменационных работ;</a:t>
          </a:r>
        </a:p>
        <a:p>
          <a:r>
            <a:rPr lang="ru-RU" sz="2000" dirty="0" smtClean="0">
              <a:latin typeface="Arial" charset="0"/>
            </a:rPr>
            <a:t>порядок подачи и рассмотрения апелляций</a:t>
          </a:r>
          <a:endParaRPr lang="ru-RU" sz="2000" dirty="0"/>
        </a:p>
      </dgm:t>
    </dgm:pt>
    <dgm:pt modelId="{E4A3ED11-B577-4072-A506-F0F5C1F9DC92}" type="parTrans" cxnId="{5693B7E0-D630-4A71-8F54-7D54F2417A97}">
      <dgm:prSet/>
      <dgm:spPr/>
      <dgm:t>
        <a:bodyPr/>
        <a:lstStyle/>
        <a:p>
          <a:endParaRPr lang="ru-RU"/>
        </a:p>
      </dgm:t>
    </dgm:pt>
    <dgm:pt modelId="{DB536706-A721-4DC8-96C3-70749C851780}" type="sibTrans" cxnId="{5693B7E0-D630-4A71-8F54-7D54F2417A97}">
      <dgm:prSet/>
      <dgm:spPr/>
      <dgm:t>
        <a:bodyPr/>
        <a:lstStyle/>
        <a:p>
          <a:endParaRPr lang="ru-RU"/>
        </a:p>
      </dgm:t>
    </dgm:pt>
    <dgm:pt modelId="{842E0E56-9371-4A61-8337-2B0EC6C87A09}">
      <dgm:prSet phldrT="[Текст]" custT="1"/>
      <dgm:spPr/>
      <dgm:t>
        <a:bodyPr/>
        <a:lstStyle/>
        <a:p>
          <a:r>
            <a:rPr lang="ru-RU" sz="2000" dirty="0" smtClean="0">
              <a:latin typeface="Arial" charset="0"/>
            </a:rPr>
            <a:t>порядок утверждения, изменения и (или) аннулирования результатов государственной итоговой аттестации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CC157-D70F-43FF-BC98-AFCEFCC04529}" type="parTrans" cxnId="{D5F1EF53-33D5-4F59-8769-B61ED347FDD7}">
      <dgm:prSet/>
      <dgm:spPr/>
      <dgm:t>
        <a:bodyPr/>
        <a:lstStyle/>
        <a:p>
          <a:endParaRPr lang="ru-RU"/>
        </a:p>
      </dgm:t>
    </dgm:pt>
    <dgm:pt modelId="{2BDCBE52-C9AB-4E81-B7EA-4BAD9FA97C78}" type="sibTrans" cxnId="{D5F1EF53-33D5-4F59-8769-B61ED347FDD7}">
      <dgm:prSet/>
      <dgm:spPr/>
      <dgm:t>
        <a:bodyPr/>
        <a:lstStyle/>
        <a:p>
          <a:endParaRPr lang="ru-RU"/>
        </a:p>
      </dgm:t>
    </dgm:pt>
    <dgm:pt modelId="{D25718DE-10FB-4845-95FB-A05E746BA7D8}" type="pres">
      <dgm:prSet presAssocID="{C154FEE7-1020-4F5A-8132-54E1680654F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DF841-0300-414E-BC43-3625FFD9181A}" type="pres">
      <dgm:prSet presAssocID="{C154FEE7-1020-4F5A-8132-54E1680654F3}" presName="matrix" presStyleCnt="0"/>
      <dgm:spPr/>
      <dgm:t>
        <a:bodyPr/>
        <a:lstStyle/>
        <a:p>
          <a:endParaRPr lang="ru-RU"/>
        </a:p>
      </dgm:t>
    </dgm:pt>
    <dgm:pt modelId="{1061E35A-848A-4948-946F-E0639F98941F}" type="pres">
      <dgm:prSet presAssocID="{C154FEE7-1020-4F5A-8132-54E1680654F3}" presName="tile1" presStyleLbl="node1" presStyleIdx="0" presStyleCnt="4"/>
      <dgm:spPr/>
      <dgm:t>
        <a:bodyPr/>
        <a:lstStyle/>
        <a:p>
          <a:endParaRPr lang="ru-RU"/>
        </a:p>
      </dgm:t>
    </dgm:pt>
    <dgm:pt modelId="{71D8F560-88B9-4805-A835-3DC505DEC72F}" type="pres">
      <dgm:prSet presAssocID="{C154FEE7-1020-4F5A-8132-54E1680654F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E67D2-0F4D-430F-A738-3DA39AEEFFC2}" type="pres">
      <dgm:prSet presAssocID="{C154FEE7-1020-4F5A-8132-54E1680654F3}" presName="tile2" presStyleLbl="node1" presStyleIdx="1" presStyleCnt="4"/>
      <dgm:spPr/>
      <dgm:t>
        <a:bodyPr/>
        <a:lstStyle/>
        <a:p>
          <a:endParaRPr lang="ru-RU"/>
        </a:p>
      </dgm:t>
    </dgm:pt>
    <dgm:pt modelId="{2AA157A6-6CAA-4CAB-ABA6-0140F80845D3}" type="pres">
      <dgm:prSet presAssocID="{C154FEE7-1020-4F5A-8132-54E1680654F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8BA79-1F70-4E9E-B1E5-F45F8CEAE40C}" type="pres">
      <dgm:prSet presAssocID="{C154FEE7-1020-4F5A-8132-54E1680654F3}" presName="tile3" presStyleLbl="node1" presStyleIdx="2" presStyleCnt="4"/>
      <dgm:spPr/>
      <dgm:t>
        <a:bodyPr/>
        <a:lstStyle/>
        <a:p>
          <a:endParaRPr lang="ru-RU"/>
        </a:p>
      </dgm:t>
    </dgm:pt>
    <dgm:pt modelId="{F9330618-8580-480A-AE14-3EA62E3458A7}" type="pres">
      <dgm:prSet presAssocID="{C154FEE7-1020-4F5A-8132-54E1680654F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96E4B-6304-423B-AB68-9DCB5E2C5AE8}" type="pres">
      <dgm:prSet presAssocID="{C154FEE7-1020-4F5A-8132-54E1680654F3}" presName="tile4" presStyleLbl="node1" presStyleIdx="3" presStyleCnt="4"/>
      <dgm:spPr/>
      <dgm:t>
        <a:bodyPr/>
        <a:lstStyle/>
        <a:p>
          <a:endParaRPr lang="ru-RU"/>
        </a:p>
      </dgm:t>
    </dgm:pt>
    <dgm:pt modelId="{7937671E-AEFC-4CE7-877D-C0A6EBCBA868}" type="pres">
      <dgm:prSet presAssocID="{C154FEE7-1020-4F5A-8132-54E1680654F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ADD3F-1CBB-4FE6-9AB1-9CAC54A6EB09}" type="pres">
      <dgm:prSet presAssocID="{C154FEE7-1020-4F5A-8132-54E1680654F3}" presName="centerTile" presStyleLbl="fgShp" presStyleIdx="0" presStyleCnt="1" custScaleX="1129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5E054-C9A9-4AC6-ADAF-4636F375B7B8}" type="presOf" srcId="{33381CF9-DE0B-4B7A-BF22-AB23F74516AA}" destId="{A68E67D2-0F4D-430F-A738-3DA39AEEFFC2}" srcOrd="0" destOrd="0" presId="urn:microsoft.com/office/officeart/2005/8/layout/matrix1"/>
    <dgm:cxn modelId="{66288219-02D7-4B43-90D8-238DAF4CA859}" type="presOf" srcId="{842E0E56-9371-4A61-8337-2B0EC6C87A09}" destId="{BAE96E4B-6304-423B-AB68-9DCB5E2C5AE8}" srcOrd="0" destOrd="0" presId="urn:microsoft.com/office/officeart/2005/8/layout/matrix1"/>
    <dgm:cxn modelId="{5693B7E0-D630-4A71-8F54-7D54F2417A97}" srcId="{DB8664CC-724D-4171-9A2B-57ABAEE09D9A}" destId="{5176F6E9-48BE-4D15-87D7-CA9D0A5550FB}" srcOrd="2" destOrd="0" parTransId="{E4A3ED11-B577-4072-A506-F0F5C1F9DC92}" sibTransId="{DB536706-A721-4DC8-96C3-70749C851780}"/>
    <dgm:cxn modelId="{4564C153-39CA-4A1C-BDBC-AB6E3271D2EC}" type="presOf" srcId="{20CA07E6-233A-4600-A052-59BEDA79AFC2}" destId="{71D8F560-88B9-4805-A835-3DC505DEC72F}" srcOrd="1" destOrd="0" presId="urn:microsoft.com/office/officeart/2005/8/layout/matrix1"/>
    <dgm:cxn modelId="{9476EFDC-9819-4C4A-9E1A-F45462AFC657}" type="presOf" srcId="{5176F6E9-48BE-4D15-87D7-CA9D0A5550FB}" destId="{F9330618-8580-480A-AE14-3EA62E3458A7}" srcOrd="1" destOrd="0" presId="urn:microsoft.com/office/officeart/2005/8/layout/matrix1"/>
    <dgm:cxn modelId="{B717BC5B-1E59-4319-A419-DAF7F7B9F080}" type="presOf" srcId="{5176F6E9-48BE-4D15-87D7-CA9D0A5550FB}" destId="{6358BA79-1F70-4E9E-B1E5-F45F8CEAE40C}" srcOrd="0" destOrd="0" presId="urn:microsoft.com/office/officeart/2005/8/layout/matrix1"/>
    <dgm:cxn modelId="{69947A52-89D5-4CC8-BB1D-918E561E2648}" type="presOf" srcId="{DB8664CC-724D-4171-9A2B-57ABAEE09D9A}" destId="{934ADD3F-1CBB-4FE6-9AB1-9CAC54A6EB09}" srcOrd="0" destOrd="0" presId="urn:microsoft.com/office/officeart/2005/8/layout/matrix1"/>
    <dgm:cxn modelId="{B8000A0A-87CC-4542-B44F-693E305A25F1}" srcId="{DB8664CC-724D-4171-9A2B-57ABAEE09D9A}" destId="{33381CF9-DE0B-4B7A-BF22-AB23F74516AA}" srcOrd="1" destOrd="0" parTransId="{6C200DD5-B56C-4323-AADA-E9D6EE03B05A}" sibTransId="{92454CA2-7C43-4019-938B-0C3E50FA20D4}"/>
    <dgm:cxn modelId="{C020D865-127D-4669-910D-F0ADE08E796D}" type="presOf" srcId="{842E0E56-9371-4A61-8337-2B0EC6C87A09}" destId="{7937671E-AEFC-4CE7-877D-C0A6EBCBA868}" srcOrd="1" destOrd="0" presId="urn:microsoft.com/office/officeart/2005/8/layout/matrix1"/>
    <dgm:cxn modelId="{91A158F4-8A06-4C69-9E1A-3A5A85E2F3D0}" srcId="{DB8664CC-724D-4171-9A2B-57ABAEE09D9A}" destId="{20CA07E6-233A-4600-A052-59BEDA79AFC2}" srcOrd="0" destOrd="0" parTransId="{B31A2B6B-B7D6-4497-9BB6-A3D01F9F1D88}" sibTransId="{C9963E9F-72C3-4C31-B614-8E3AE9EC9D2C}"/>
    <dgm:cxn modelId="{D5F1EF53-33D5-4F59-8769-B61ED347FDD7}" srcId="{DB8664CC-724D-4171-9A2B-57ABAEE09D9A}" destId="{842E0E56-9371-4A61-8337-2B0EC6C87A09}" srcOrd="3" destOrd="0" parTransId="{F9DCC157-D70F-43FF-BC98-AFCEFCC04529}" sibTransId="{2BDCBE52-C9AB-4E81-B7EA-4BAD9FA97C78}"/>
    <dgm:cxn modelId="{1D9FCE4E-CC30-4D4C-A6F5-815D799BED88}" type="presOf" srcId="{C154FEE7-1020-4F5A-8132-54E1680654F3}" destId="{D25718DE-10FB-4845-95FB-A05E746BA7D8}" srcOrd="0" destOrd="0" presId="urn:microsoft.com/office/officeart/2005/8/layout/matrix1"/>
    <dgm:cxn modelId="{94CC4EFB-36A3-4BE8-BA0D-9B0DFB490BB6}" type="presOf" srcId="{20CA07E6-233A-4600-A052-59BEDA79AFC2}" destId="{1061E35A-848A-4948-946F-E0639F98941F}" srcOrd="0" destOrd="0" presId="urn:microsoft.com/office/officeart/2005/8/layout/matrix1"/>
    <dgm:cxn modelId="{37ED9071-84CB-4046-834E-B205521493DB}" type="presOf" srcId="{33381CF9-DE0B-4B7A-BF22-AB23F74516AA}" destId="{2AA157A6-6CAA-4CAB-ABA6-0140F80845D3}" srcOrd="1" destOrd="0" presId="urn:microsoft.com/office/officeart/2005/8/layout/matrix1"/>
    <dgm:cxn modelId="{F20B3E21-1D4B-45F1-8B84-37DAFA26685D}" srcId="{C154FEE7-1020-4F5A-8132-54E1680654F3}" destId="{DB8664CC-724D-4171-9A2B-57ABAEE09D9A}" srcOrd="0" destOrd="0" parTransId="{84C05213-5BF6-43F7-A343-267C1E61D2D3}" sibTransId="{4493A1A3-5DEA-4DD7-9C88-239ECE231292}"/>
    <dgm:cxn modelId="{ABEEBA5D-97AA-444D-8398-EAF778279401}" type="presParOf" srcId="{D25718DE-10FB-4845-95FB-A05E746BA7D8}" destId="{EBBDF841-0300-414E-BC43-3625FFD9181A}" srcOrd="0" destOrd="0" presId="urn:microsoft.com/office/officeart/2005/8/layout/matrix1"/>
    <dgm:cxn modelId="{AC2FE494-5652-44FD-8BE0-564FC6683597}" type="presParOf" srcId="{EBBDF841-0300-414E-BC43-3625FFD9181A}" destId="{1061E35A-848A-4948-946F-E0639F98941F}" srcOrd="0" destOrd="0" presId="urn:microsoft.com/office/officeart/2005/8/layout/matrix1"/>
    <dgm:cxn modelId="{1E1114F5-C4FC-431B-885D-58E00091E041}" type="presParOf" srcId="{EBBDF841-0300-414E-BC43-3625FFD9181A}" destId="{71D8F560-88B9-4805-A835-3DC505DEC72F}" srcOrd="1" destOrd="0" presId="urn:microsoft.com/office/officeart/2005/8/layout/matrix1"/>
    <dgm:cxn modelId="{76A3B8A1-53C3-42E0-8F3D-D9FBED48DE7A}" type="presParOf" srcId="{EBBDF841-0300-414E-BC43-3625FFD9181A}" destId="{A68E67D2-0F4D-430F-A738-3DA39AEEFFC2}" srcOrd="2" destOrd="0" presId="urn:microsoft.com/office/officeart/2005/8/layout/matrix1"/>
    <dgm:cxn modelId="{338DB8C6-E47C-41B1-B231-14E354A34848}" type="presParOf" srcId="{EBBDF841-0300-414E-BC43-3625FFD9181A}" destId="{2AA157A6-6CAA-4CAB-ABA6-0140F80845D3}" srcOrd="3" destOrd="0" presId="urn:microsoft.com/office/officeart/2005/8/layout/matrix1"/>
    <dgm:cxn modelId="{319726A6-6F27-474B-894F-33BA5ED76FA8}" type="presParOf" srcId="{EBBDF841-0300-414E-BC43-3625FFD9181A}" destId="{6358BA79-1F70-4E9E-B1E5-F45F8CEAE40C}" srcOrd="4" destOrd="0" presId="urn:microsoft.com/office/officeart/2005/8/layout/matrix1"/>
    <dgm:cxn modelId="{C7E43E7B-42D5-4A7F-AC23-79E4D317F8E9}" type="presParOf" srcId="{EBBDF841-0300-414E-BC43-3625FFD9181A}" destId="{F9330618-8580-480A-AE14-3EA62E3458A7}" srcOrd="5" destOrd="0" presId="urn:microsoft.com/office/officeart/2005/8/layout/matrix1"/>
    <dgm:cxn modelId="{42EC7962-88BB-4EE3-91CD-F201DDA21B88}" type="presParOf" srcId="{EBBDF841-0300-414E-BC43-3625FFD9181A}" destId="{BAE96E4B-6304-423B-AB68-9DCB5E2C5AE8}" srcOrd="6" destOrd="0" presId="urn:microsoft.com/office/officeart/2005/8/layout/matrix1"/>
    <dgm:cxn modelId="{22B6530C-C3F6-4AFF-B016-9EA3F44BDE00}" type="presParOf" srcId="{EBBDF841-0300-414E-BC43-3625FFD9181A}" destId="{7937671E-AEFC-4CE7-877D-C0A6EBCBA868}" srcOrd="7" destOrd="0" presId="urn:microsoft.com/office/officeart/2005/8/layout/matrix1"/>
    <dgm:cxn modelId="{F21B557E-C10B-4042-B511-F0AFA31ABB56}" type="presParOf" srcId="{D25718DE-10FB-4845-95FB-A05E746BA7D8}" destId="{934ADD3F-1CBB-4FE6-9AB1-9CAC54A6EB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39D7EDC8-D6B9-49D0-8A49-6FC09EEC8BAB}" type="presOf" srcId="{082AFB0E-F1F1-4D1D-B565-8787D940D3B7}" destId="{A066A45F-1F67-4C97-AD8A-22F2F5448E7A}" srcOrd="1" destOrd="0" presId="urn:microsoft.com/office/officeart/2005/8/layout/hierarchy2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6CF11199-D916-4BBD-A70D-65EC6F25EDBD}" type="presOf" srcId="{082AFB0E-F1F1-4D1D-B565-8787D940D3B7}" destId="{0884195C-7C18-403E-8280-7A292D319737}" srcOrd="0" destOrd="0" presId="urn:microsoft.com/office/officeart/2005/8/layout/hierarchy2"/>
    <dgm:cxn modelId="{920BF4C5-0DC8-4BE5-BE4A-541EF0654CF7}" type="presOf" srcId="{61F57C67-73AE-4FC9-A243-3D5F121303D5}" destId="{8891F35F-2BA5-4BF2-9640-E99C8C970AC3}" srcOrd="0" destOrd="0" presId="urn:microsoft.com/office/officeart/2005/8/layout/hierarchy2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F0E5824E-74DD-40B0-8987-25EB50816AF5}" type="presOf" srcId="{61F57C67-73AE-4FC9-A243-3D5F121303D5}" destId="{5D5F9D07-69EE-47BB-8988-6B3EA4A05963}" srcOrd="1" destOrd="0" presId="urn:microsoft.com/office/officeart/2005/8/layout/hierarchy2"/>
    <dgm:cxn modelId="{F704BBD5-8B6A-46DE-803C-A104D0EB5091}" type="presOf" srcId="{E1F25CB5-9355-4844-AF14-38B6246F05E1}" destId="{908029E4-880D-4F10-BCE2-219930A644EF}" srcOrd="0" destOrd="0" presId="urn:microsoft.com/office/officeart/2005/8/layout/hierarchy2"/>
    <dgm:cxn modelId="{BF325A79-21DA-4BD6-B4FB-3E4E30697931}" type="presOf" srcId="{90005E63-0D64-46AE-848E-97AB9E1667C2}" destId="{25E5AEEE-7E8A-4E05-8824-85D065329EAA}" srcOrd="0" destOrd="0" presId="urn:microsoft.com/office/officeart/2005/8/layout/hierarchy2"/>
    <dgm:cxn modelId="{9A02AF3C-2208-4CF4-A623-3AD6C4302002}" type="presOf" srcId="{8F55C34A-DBAF-446D-BE85-9DCB4D8B87AE}" destId="{8A13A7E1-6370-427C-9EAF-52DA402B7184}" srcOrd="0" destOrd="0" presId="urn:microsoft.com/office/officeart/2005/8/layout/hierarchy2"/>
    <dgm:cxn modelId="{EB9415A2-30F5-46E5-B02B-AF6909A44FA3}" type="presOf" srcId="{8946BCD7-8BD6-4AAA-B77F-CE5915B70F2D}" destId="{2B754F8A-B7CF-48AC-A4E9-416F36613CE4}" srcOrd="0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FBBAF834-1D22-40E7-9E2C-6CD7BCB6D083}" type="presParOf" srcId="{25E5AEEE-7E8A-4E05-8824-85D065329EAA}" destId="{FEC4F867-2BF1-4396-8EB3-EF6CF12BF4B8}" srcOrd="0" destOrd="0" presId="urn:microsoft.com/office/officeart/2005/8/layout/hierarchy2"/>
    <dgm:cxn modelId="{24094C80-4594-40D3-B8E2-08A55C5E7F9E}" type="presParOf" srcId="{FEC4F867-2BF1-4396-8EB3-EF6CF12BF4B8}" destId="{908029E4-880D-4F10-BCE2-219930A644EF}" srcOrd="0" destOrd="0" presId="urn:microsoft.com/office/officeart/2005/8/layout/hierarchy2"/>
    <dgm:cxn modelId="{67AA3755-FD41-4045-AD8F-28AA370FE3EA}" type="presParOf" srcId="{FEC4F867-2BF1-4396-8EB3-EF6CF12BF4B8}" destId="{5B6D5CE7-C9DD-4D1E-BB04-422CDEC56B9E}" srcOrd="1" destOrd="0" presId="urn:microsoft.com/office/officeart/2005/8/layout/hierarchy2"/>
    <dgm:cxn modelId="{9F57E31B-297D-4B12-A417-95FA5DB92769}" type="presParOf" srcId="{5B6D5CE7-C9DD-4D1E-BB04-422CDEC56B9E}" destId="{0884195C-7C18-403E-8280-7A292D319737}" srcOrd="0" destOrd="0" presId="urn:microsoft.com/office/officeart/2005/8/layout/hierarchy2"/>
    <dgm:cxn modelId="{563CAC08-FAA5-47A6-8509-88140E1BB450}" type="presParOf" srcId="{0884195C-7C18-403E-8280-7A292D319737}" destId="{A066A45F-1F67-4C97-AD8A-22F2F5448E7A}" srcOrd="0" destOrd="0" presId="urn:microsoft.com/office/officeart/2005/8/layout/hierarchy2"/>
    <dgm:cxn modelId="{220857D3-8413-42AE-BC9E-C1D43D7F2AB8}" type="presParOf" srcId="{5B6D5CE7-C9DD-4D1E-BB04-422CDEC56B9E}" destId="{7704E23D-E155-44C3-A28A-E878096F097E}" srcOrd="1" destOrd="0" presId="urn:microsoft.com/office/officeart/2005/8/layout/hierarchy2"/>
    <dgm:cxn modelId="{3E6D095C-F0D2-4ED4-B8E8-B9AF925DAA33}" type="presParOf" srcId="{7704E23D-E155-44C3-A28A-E878096F097E}" destId="{8A13A7E1-6370-427C-9EAF-52DA402B7184}" srcOrd="0" destOrd="0" presId="urn:microsoft.com/office/officeart/2005/8/layout/hierarchy2"/>
    <dgm:cxn modelId="{2A8B3F60-F7E9-461D-9E2D-735AB3A6C47B}" type="presParOf" srcId="{7704E23D-E155-44C3-A28A-E878096F097E}" destId="{42CF3BB5-3F52-4818-94E3-845C33D734CD}" srcOrd="1" destOrd="0" presId="urn:microsoft.com/office/officeart/2005/8/layout/hierarchy2"/>
    <dgm:cxn modelId="{BB00C7E3-3EDC-4C19-9EA4-2E43C2C33F6C}" type="presParOf" srcId="{5B6D5CE7-C9DD-4D1E-BB04-422CDEC56B9E}" destId="{8891F35F-2BA5-4BF2-9640-E99C8C970AC3}" srcOrd="2" destOrd="0" presId="urn:microsoft.com/office/officeart/2005/8/layout/hierarchy2"/>
    <dgm:cxn modelId="{BA2E1015-A6AB-424D-AC10-B55248DAA206}" type="presParOf" srcId="{8891F35F-2BA5-4BF2-9640-E99C8C970AC3}" destId="{5D5F9D07-69EE-47BB-8988-6B3EA4A05963}" srcOrd="0" destOrd="0" presId="urn:microsoft.com/office/officeart/2005/8/layout/hierarchy2"/>
    <dgm:cxn modelId="{D9194A52-8EB1-4A79-9E55-7713B1104294}" type="presParOf" srcId="{5B6D5CE7-C9DD-4D1E-BB04-422CDEC56B9E}" destId="{33BBFEAB-A97D-4452-86C5-14817C83FEE4}" srcOrd="3" destOrd="0" presId="urn:microsoft.com/office/officeart/2005/8/layout/hierarchy2"/>
    <dgm:cxn modelId="{D12DC2E5-86EB-4B28-8FCB-9AD672F568D6}" type="presParOf" srcId="{33BBFEAB-A97D-4452-86C5-14817C83FEE4}" destId="{2B754F8A-B7CF-48AC-A4E9-416F36613CE4}" srcOrd="0" destOrd="0" presId="urn:microsoft.com/office/officeart/2005/8/layout/hierarchy2"/>
    <dgm:cxn modelId="{C9045D8E-73E2-4745-9912-2149D697EA71}" type="presParOf" srcId="{33BBFEAB-A97D-4452-86C5-14817C83FEE4}" destId="{2B17F489-E8AE-4876-B792-39D5E8886B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54FEE7-1020-4F5A-8132-54E1680654F3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B8664CC-724D-4171-9A2B-57ABAEE09D9A}">
      <dgm:prSet phldrT="[Текст]" custT="1"/>
      <dgm:spPr/>
      <dgm:t>
        <a:bodyPr/>
        <a:lstStyle/>
        <a:p>
          <a:r>
            <a:rPr lang="ru-RU" sz="3200" b="1" smtClean="0">
              <a:latin typeface="Arial" charset="0"/>
            </a:rPr>
            <a:t>Экзамены по выбору:</a:t>
          </a:r>
          <a:endParaRPr lang="ru-RU" sz="3200" dirty="0"/>
        </a:p>
      </dgm:t>
    </dgm:pt>
    <dgm:pt modelId="{84C05213-5BF6-43F7-A343-267C1E61D2D3}" type="parTrans" cxnId="{F20B3E21-1D4B-45F1-8B84-37DAFA26685D}">
      <dgm:prSet/>
      <dgm:spPr/>
      <dgm:t>
        <a:bodyPr/>
        <a:lstStyle/>
        <a:p>
          <a:endParaRPr lang="ru-RU"/>
        </a:p>
      </dgm:t>
    </dgm:pt>
    <dgm:pt modelId="{4493A1A3-5DEA-4DD7-9C88-239ECE231292}" type="sibTrans" cxnId="{F20B3E21-1D4B-45F1-8B84-37DAFA26685D}">
      <dgm:prSet/>
      <dgm:spPr/>
      <dgm:t>
        <a:bodyPr/>
        <a:lstStyle/>
        <a:p>
          <a:endParaRPr lang="ru-RU"/>
        </a:p>
      </dgm:t>
    </dgm:pt>
    <dgm:pt modelId="{33381CF9-DE0B-4B7A-BF22-AB23F74516AA}">
      <dgm:prSet phldrT="[Текст]" custT="1"/>
      <dgm:spPr/>
      <dgm:t>
        <a:bodyPr/>
        <a:lstStyle/>
        <a:p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литература, физика, химия, биология, география, история, обществознание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00DD5-B56C-4323-AADA-E9D6EE03B05A}" type="parTrans" cxnId="{B8000A0A-87CC-4542-B44F-693E305A25F1}">
      <dgm:prSet/>
      <dgm:spPr/>
      <dgm:t>
        <a:bodyPr/>
        <a:lstStyle/>
        <a:p>
          <a:endParaRPr lang="ru-RU"/>
        </a:p>
      </dgm:t>
    </dgm:pt>
    <dgm:pt modelId="{92454CA2-7C43-4019-938B-0C3E50FA20D4}" type="sibTrans" cxnId="{B8000A0A-87CC-4542-B44F-693E305A25F1}">
      <dgm:prSet/>
      <dgm:spPr/>
      <dgm:t>
        <a:bodyPr/>
        <a:lstStyle/>
        <a:p>
          <a:endParaRPr lang="ru-RU"/>
        </a:p>
      </dgm:t>
    </dgm:pt>
    <dgm:pt modelId="{5176F6E9-48BE-4D15-87D7-CA9D0A5550FB}">
      <dgm:prSet phldrT="[Текст]" custT="1"/>
      <dgm:spPr/>
      <dgm:t>
        <a:bodyPr/>
        <a:lstStyle/>
        <a:p>
          <a:endParaRPr lang="ru-RU" sz="2000" dirty="0"/>
        </a:p>
      </dgm:t>
    </dgm:pt>
    <dgm:pt modelId="{E4A3ED11-B577-4072-A506-F0F5C1F9DC92}" type="parTrans" cxnId="{5693B7E0-D630-4A71-8F54-7D54F2417A97}">
      <dgm:prSet/>
      <dgm:spPr/>
      <dgm:t>
        <a:bodyPr/>
        <a:lstStyle/>
        <a:p>
          <a:endParaRPr lang="ru-RU"/>
        </a:p>
      </dgm:t>
    </dgm:pt>
    <dgm:pt modelId="{DB536706-A721-4DC8-96C3-70749C851780}" type="sibTrans" cxnId="{5693B7E0-D630-4A71-8F54-7D54F2417A97}">
      <dgm:prSet/>
      <dgm:spPr/>
      <dgm:t>
        <a:bodyPr/>
        <a:lstStyle/>
        <a:p>
          <a:endParaRPr lang="ru-RU"/>
        </a:p>
      </dgm:t>
    </dgm:pt>
    <dgm:pt modelId="{842E0E56-9371-4A61-8337-2B0EC6C87A09}">
      <dgm:prSet phldrT="[Текст]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CC157-D70F-43FF-BC98-AFCEFCC04529}" type="parTrans" cxnId="{D5F1EF53-33D5-4F59-8769-B61ED347FDD7}">
      <dgm:prSet/>
      <dgm:spPr/>
      <dgm:t>
        <a:bodyPr/>
        <a:lstStyle/>
        <a:p>
          <a:endParaRPr lang="ru-RU"/>
        </a:p>
      </dgm:t>
    </dgm:pt>
    <dgm:pt modelId="{2BDCBE52-C9AB-4E81-B7EA-4BAD9FA97C78}" type="sibTrans" cxnId="{D5F1EF53-33D5-4F59-8769-B61ED347FDD7}">
      <dgm:prSet/>
      <dgm:spPr/>
      <dgm:t>
        <a:bodyPr/>
        <a:lstStyle/>
        <a:p>
          <a:endParaRPr lang="ru-RU"/>
        </a:p>
      </dgm:t>
    </dgm:pt>
    <dgm:pt modelId="{E5A11232-221D-46E4-BC0F-A39519817F9F}">
      <dgm:prSet/>
      <dgm:spPr/>
      <dgm:t>
        <a:bodyPr/>
        <a:lstStyle/>
        <a:p>
          <a:r>
            <a:rPr lang="ru-RU" b="1" dirty="0" smtClean="0">
              <a:latin typeface="Arial" charset="0"/>
            </a:rPr>
            <a:t>родной язык, родная литература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9C113-9491-49A0-AEA2-650602CB08CC}" type="parTrans" cxnId="{6D1A6ED2-8DB0-4CA4-B9B2-62C382C1A717}">
      <dgm:prSet/>
      <dgm:spPr/>
      <dgm:t>
        <a:bodyPr/>
        <a:lstStyle/>
        <a:p>
          <a:endParaRPr lang="ru-RU"/>
        </a:p>
      </dgm:t>
    </dgm:pt>
    <dgm:pt modelId="{5C3C44D7-D1B6-4F51-BAA9-EFD81D3705E7}" type="sibTrans" cxnId="{6D1A6ED2-8DB0-4CA4-B9B2-62C382C1A717}">
      <dgm:prSet/>
      <dgm:spPr/>
      <dgm:t>
        <a:bodyPr/>
        <a:lstStyle/>
        <a:p>
          <a:endParaRPr lang="ru-RU"/>
        </a:p>
      </dgm:t>
    </dgm:pt>
    <dgm:pt modelId="{596B9FEA-28C9-47E4-8B0A-FA2D87754222}">
      <dgm:prSet/>
      <dgm:spPr/>
      <dgm:t>
        <a:bodyPr/>
        <a:lstStyle/>
        <a:p>
          <a:r>
            <a:rPr lang="ru-RU" b="1" dirty="0" smtClean="0">
              <a:latin typeface="Arial" charset="0"/>
            </a:rPr>
            <a:t>английский, немецкий, французский и испанский языки, информатика и информационно-коммуникационные технологии (ИКТ)</a:t>
          </a:r>
          <a:r>
            <a:rPr lang="ru-RU" dirty="0" smtClean="0">
              <a:latin typeface="Arial" charset="0"/>
            </a:rPr>
            <a:t> </a:t>
          </a:r>
          <a:endParaRPr lang="ru-RU" dirty="0"/>
        </a:p>
      </dgm:t>
    </dgm:pt>
    <dgm:pt modelId="{D6BE9666-F4F4-4069-B187-6584DC21FF17}" type="parTrans" cxnId="{155D8130-DB24-444E-91D7-71E6AAF41099}">
      <dgm:prSet/>
      <dgm:spPr/>
      <dgm:t>
        <a:bodyPr/>
        <a:lstStyle/>
        <a:p>
          <a:endParaRPr lang="ru-RU"/>
        </a:p>
      </dgm:t>
    </dgm:pt>
    <dgm:pt modelId="{2B0C68AE-1678-4D87-8683-DBABA7EE4AAA}" type="sibTrans" cxnId="{155D8130-DB24-444E-91D7-71E6AAF41099}">
      <dgm:prSet/>
      <dgm:spPr/>
      <dgm:t>
        <a:bodyPr/>
        <a:lstStyle/>
        <a:p>
          <a:endParaRPr lang="ru-RU"/>
        </a:p>
      </dgm:t>
    </dgm:pt>
    <dgm:pt modelId="{20CA07E6-233A-4600-A052-59BEDA79AFC2}">
      <dgm:prSet phldrT="[Текст]" custT="1"/>
      <dgm:spPr/>
      <dgm:t>
        <a:bodyPr/>
        <a:lstStyle/>
        <a:p>
          <a:r>
            <a:rPr lang="ru-RU" sz="2400" b="1" dirty="0" smtClean="0">
              <a:latin typeface="Arial" charset="0"/>
            </a:rPr>
            <a:t>Экзамены по выбору обучающиеся сдают на добровольной основе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63E9F-72C3-4C31-B614-8E3AE9EC9D2C}" type="sibTrans" cxnId="{91A158F4-8A06-4C69-9E1A-3A5A85E2F3D0}">
      <dgm:prSet/>
      <dgm:spPr/>
      <dgm:t>
        <a:bodyPr/>
        <a:lstStyle/>
        <a:p>
          <a:endParaRPr lang="ru-RU"/>
        </a:p>
      </dgm:t>
    </dgm:pt>
    <dgm:pt modelId="{B31A2B6B-B7D6-4497-9BB6-A3D01F9F1D88}" type="parTrans" cxnId="{91A158F4-8A06-4C69-9E1A-3A5A85E2F3D0}">
      <dgm:prSet/>
      <dgm:spPr/>
      <dgm:t>
        <a:bodyPr/>
        <a:lstStyle/>
        <a:p>
          <a:endParaRPr lang="ru-RU"/>
        </a:p>
      </dgm:t>
    </dgm:pt>
    <dgm:pt modelId="{D25718DE-10FB-4845-95FB-A05E746BA7D8}" type="pres">
      <dgm:prSet presAssocID="{C154FEE7-1020-4F5A-8132-54E1680654F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DF841-0300-414E-BC43-3625FFD9181A}" type="pres">
      <dgm:prSet presAssocID="{C154FEE7-1020-4F5A-8132-54E1680654F3}" presName="matrix" presStyleCnt="0"/>
      <dgm:spPr/>
      <dgm:t>
        <a:bodyPr/>
        <a:lstStyle/>
        <a:p>
          <a:endParaRPr lang="ru-RU"/>
        </a:p>
      </dgm:t>
    </dgm:pt>
    <dgm:pt modelId="{1061E35A-848A-4948-946F-E0639F98941F}" type="pres">
      <dgm:prSet presAssocID="{C154FEE7-1020-4F5A-8132-54E1680654F3}" presName="tile1" presStyleLbl="node1" presStyleIdx="0" presStyleCnt="4"/>
      <dgm:spPr/>
      <dgm:t>
        <a:bodyPr/>
        <a:lstStyle/>
        <a:p>
          <a:endParaRPr lang="ru-RU"/>
        </a:p>
      </dgm:t>
    </dgm:pt>
    <dgm:pt modelId="{71D8F560-88B9-4805-A835-3DC505DEC72F}" type="pres">
      <dgm:prSet presAssocID="{C154FEE7-1020-4F5A-8132-54E1680654F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E67D2-0F4D-430F-A738-3DA39AEEFFC2}" type="pres">
      <dgm:prSet presAssocID="{C154FEE7-1020-4F5A-8132-54E1680654F3}" presName="tile2" presStyleLbl="node1" presStyleIdx="1" presStyleCnt="4"/>
      <dgm:spPr/>
      <dgm:t>
        <a:bodyPr/>
        <a:lstStyle/>
        <a:p>
          <a:endParaRPr lang="ru-RU"/>
        </a:p>
      </dgm:t>
    </dgm:pt>
    <dgm:pt modelId="{2AA157A6-6CAA-4CAB-ABA6-0140F80845D3}" type="pres">
      <dgm:prSet presAssocID="{C154FEE7-1020-4F5A-8132-54E1680654F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8BA79-1F70-4E9E-B1E5-F45F8CEAE40C}" type="pres">
      <dgm:prSet presAssocID="{C154FEE7-1020-4F5A-8132-54E1680654F3}" presName="tile3" presStyleLbl="node1" presStyleIdx="2" presStyleCnt="4"/>
      <dgm:spPr/>
      <dgm:t>
        <a:bodyPr/>
        <a:lstStyle/>
        <a:p>
          <a:endParaRPr lang="ru-RU"/>
        </a:p>
      </dgm:t>
    </dgm:pt>
    <dgm:pt modelId="{F9330618-8580-480A-AE14-3EA62E3458A7}" type="pres">
      <dgm:prSet presAssocID="{C154FEE7-1020-4F5A-8132-54E1680654F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96E4B-6304-423B-AB68-9DCB5E2C5AE8}" type="pres">
      <dgm:prSet presAssocID="{C154FEE7-1020-4F5A-8132-54E1680654F3}" presName="tile4" presStyleLbl="node1" presStyleIdx="3" presStyleCnt="4"/>
      <dgm:spPr/>
      <dgm:t>
        <a:bodyPr/>
        <a:lstStyle/>
        <a:p>
          <a:endParaRPr lang="ru-RU"/>
        </a:p>
      </dgm:t>
    </dgm:pt>
    <dgm:pt modelId="{7937671E-AEFC-4CE7-877D-C0A6EBCBA868}" type="pres">
      <dgm:prSet presAssocID="{C154FEE7-1020-4F5A-8132-54E1680654F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ADD3F-1CBB-4FE6-9AB1-9CAC54A6EB09}" type="pres">
      <dgm:prSet presAssocID="{C154FEE7-1020-4F5A-8132-54E1680654F3}" presName="centerTile" presStyleLbl="fgShp" presStyleIdx="0" presStyleCnt="1" custScaleX="14208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3AC38-2DF2-4C13-A7A7-37A036173F02}" type="presOf" srcId="{E5A11232-221D-46E4-BC0F-A39519817F9F}" destId="{BAE96E4B-6304-423B-AB68-9DCB5E2C5AE8}" srcOrd="0" destOrd="0" presId="urn:microsoft.com/office/officeart/2005/8/layout/matrix1"/>
    <dgm:cxn modelId="{A70DC127-9021-4168-9C5E-5A1E4D7FC97F}" type="presOf" srcId="{DB8664CC-724D-4171-9A2B-57ABAEE09D9A}" destId="{934ADD3F-1CBB-4FE6-9AB1-9CAC54A6EB09}" srcOrd="0" destOrd="0" presId="urn:microsoft.com/office/officeart/2005/8/layout/matrix1"/>
    <dgm:cxn modelId="{A289A100-0B28-4061-8FD7-517781EEDAF9}" type="presOf" srcId="{E5A11232-221D-46E4-BC0F-A39519817F9F}" destId="{7937671E-AEFC-4CE7-877D-C0A6EBCBA868}" srcOrd="1" destOrd="0" presId="urn:microsoft.com/office/officeart/2005/8/layout/matrix1"/>
    <dgm:cxn modelId="{2CF81F7A-D89E-42F5-B460-C12E4C5CC1E5}" type="presOf" srcId="{596B9FEA-28C9-47E4-8B0A-FA2D87754222}" destId="{6358BA79-1F70-4E9E-B1E5-F45F8CEAE40C}" srcOrd="0" destOrd="0" presId="urn:microsoft.com/office/officeart/2005/8/layout/matrix1"/>
    <dgm:cxn modelId="{C21A7593-5462-4AAE-9464-1154496408A3}" type="presOf" srcId="{20CA07E6-233A-4600-A052-59BEDA79AFC2}" destId="{71D8F560-88B9-4805-A835-3DC505DEC72F}" srcOrd="1" destOrd="0" presId="urn:microsoft.com/office/officeart/2005/8/layout/matrix1"/>
    <dgm:cxn modelId="{5693B7E0-D630-4A71-8F54-7D54F2417A97}" srcId="{DB8664CC-724D-4171-9A2B-57ABAEE09D9A}" destId="{5176F6E9-48BE-4D15-87D7-CA9D0A5550FB}" srcOrd="4" destOrd="0" parTransId="{E4A3ED11-B577-4072-A506-F0F5C1F9DC92}" sibTransId="{DB536706-A721-4DC8-96C3-70749C851780}"/>
    <dgm:cxn modelId="{473F42FB-672F-491D-A1A7-C82D54C991E2}" type="presOf" srcId="{596B9FEA-28C9-47E4-8B0A-FA2D87754222}" destId="{F9330618-8580-480A-AE14-3EA62E3458A7}" srcOrd="1" destOrd="0" presId="urn:microsoft.com/office/officeart/2005/8/layout/matrix1"/>
    <dgm:cxn modelId="{B8000A0A-87CC-4542-B44F-693E305A25F1}" srcId="{DB8664CC-724D-4171-9A2B-57ABAEE09D9A}" destId="{33381CF9-DE0B-4B7A-BF22-AB23F74516AA}" srcOrd="1" destOrd="0" parTransId="{6C200DD5-B56C-4323-AADA-E9D6EE03B05A}" sibTransId="{92454CA2-7C43-4019-938B-0C3E50FA20D4}"/>
    <dgm:cxn modelId="{12424453-6DE2-4A47-BE9C-0839AB7D5C0A}" type="presOf" srcId="{20CA07E6-233A-4600-A052-59BEDA79AFC2}" destId="{1061E35A-848A-4948-946F-E0639F98941F}" srcOrd="0" destOrd="0" presId="urn:microsoft.com/office/officeart/2005/8/layout/matrix1"/>
    <dgm:cxn modelId="{91A158F4-8A06-4C69-9E1A-3A5A85E2F3D0}" srcId="{DB8664CC-724D-4171-9A2B-57ABAEE09D9A}" destId="{20CA07E6-233A-4600-A052-59BEDA79AFC2}" srcOrd="0" destOrd="0" parTransId="{B31A2B6B-B7D6-4497-9BB6-A3D01F9F1D88}" sibTransId="{C9963E9F-72C3-4C31-B614-8E3AE9EC9D2C}"/>
    <dgm:cxn modelId="{D5F1EF53-33D5-4F59-8769-B61ED347FDD7}" srcId="{DB8664CC-724D-4171-9A2B-57ABAEE09D9A}" destId="{842E0E56-9371-4A61-8337-2B0EC6C87A09}" srcOrd="5" destOrd="0" parTransId="{F9DCC157-D70F-43FF-BC98-AFCEFCC04529}" sibTransId="{2BDCBE52-C9AB-4E81-B7EA-4BAD9FA97C78}"/>
    <dgm:cxn modelId="{C7701BC0-3F5F-4FEF-87DC-05A4D84CFFFE}" type="presOf" srcId="{33381CF9-DE0B-4B7A-BF22-AB23F74516AA}" destId="{2AA157A6-6CAA-4CAB-ABA6-0140F80845D3}" srcOrd="1" destOrd="0" presId="urn:microsoft.com/office/officeart/2005/8/layout/matrix1"/>
    <dgm:cxn modelId="{541C8E39-DBF2-4E09-A069-46C3D88DA5C5}" type="presOf" srcId="{33381CF9-DE0B-4B7A-BF22-AB23F74516AA}" destId="{A68E67D2-0F4D-430F-A738-3DA39AEEFFC2}" srcOrd="0" destOrd="0" presId="urn:microsoft.com/office/officeart/2005/8/layout/matrix1"/>
    <dgm:cxn modelId="{21D2B39D-C8E5-4DB9-A28A-05283FEB730E}" type="presOf" srcId="{C154FEE7-1020-4F5A-8132-54E1680654F3}" destId="{D25718DE-10FB-4845-95FB-A05E746BA7D8}" srcOrd="0" destOrd="0" presId="urn:microsoft.com/office/officeart/2005/8/layout/matrix1"/>
    <dgm:cxn modelId="{155D8130-DB24-444E-91D7-71E6AAF41099}" srcId="{DB8664CC-724D-4171-9A2B-57ABAEE09D9A}" destId="{596B9FEA-28C9-47E4-8B0A-FA2D87754222}" srcOrd="2" destOrd="0" parTransId="{D6BE9666-F4F4-4069-B187-6584DC21FF17}" sibTransId="{2B0C68AE-1678-4D87-8683-DBABA7EE4AAA}"/>
    <dgm:cxn modelId="{F20B3E21-1D4B-45F1-8B84-37DAFA26685D}" srcId="{C154FEE7-1020-4F5A-8132-54E1680654F3}" destId="{DB8664CC-724D-4171-9A2B-57ABAEE09D9A}" srcOrd="0" destOrd="0" parTransId="{84C05213-5BF6-43F7-A343-267C1E61D2D3}" sibTransId="{4493A1A3-5DEA-4DD7-9C88-239ECE231292}"/>
    <dgm:cxn modelId="{6D1A6ED2-8DB0-4CA4-B9B2-62C382C1A717}" srcId="{DB8664CC-724D-4171-9A2B-57ABAEE09D9A}" destId="{E5A11232-221D-46E4-BC0F-A39519817F9F}" srcOrd="3" destOrd="0" parTransId="{0029C113-9491-49A0-AEA2-650602CB08CC}" sibTransId="{5C3C44D7-D1B6-4F51-BAA9-EFD81D3705E7}"/>
    <dgm:cxn modelId="{385916DC-5857-40F3-A957-1A7973E803E4}" type="presParOf" srcId="{D25718DE-10FB-4845-95FB-A05E746BA7D8}" destId="{EBBDF841-0300-414E-BC43-3625FFD9181A}" srcOrd="0" destOrd="0" presId="urn:microsoft.com/office/officeart/2005/8/layout/matrix1"/>
    <dgm:cxn modelId="{55413F45-CC74-4625-BB4A-731A674B540B}" type="presParOf" srcId="{EBBDF841-0300-414E-BC43-3625FFD9181A}" destId="{1061E35A-848A-4948-946F-E0639F98941F}" srcOrd="0" destOrd="0" presId="urn:microsoft.com/office/officeart/2005/8/layout/matrix1"/>
    <dgm:cxn modelId="{5DBCB9F1-CBFC-4C47-9832-419EFEE69D0B}" type="presParOf" srcId="{EBBDF841-0300-414E-BC43-3625FFD9181A}" destId="{71D8F560-88B9-4805-A835-3DC505DEC72F}" srcOrd="1" destOrd="0" presId="urn:microsoft.com/office/officeart/2005/8/layout/matrix1"/>
    <dgm:cxn modelId="{0CFE8F2C-1C27-49E5-BE02-EBD9DEFB4B2B}" type="presParOf" srcId="{EBBDF841-0300-414E-BC43-3625FFD9181A}" destId="{A68E67D2-0F4D-430F-A738-3DA39AEEFFC2}" srcOrd="2" destOrd="0" presId="urn:microsoft.com/office/officeart/2005/8/layout/matrix1"/>
    <dgm:cxn modelId="{6CCB6B79-758B-4DCB-BCCB-EDA9DA5C76E1}" type="presParOf" srcId="{EBBDF841-0300-414E-BC43-3625FFD9181A}" destId="{2AA157A6-6CAA-4CAB-ABA6-0140F80845D3}" srcOrd="3" destOrd="0" presId="urn:microsoft.com/office/officeart/2005/8/layout/matrix1"/>
    <dgm:cxn modelId="{E1A733D3-D997-4BB8-A875-DDD0CD339E94}" type="presParOf" srcId="{EBBDF841-0300-414E-BC43-3625FFD9181A}" destId="{6358BA79-1F70-4E9E-B1E5-F45F8CEAE40C}" srcOrd="4" destOrd="0" presId="urn:microsoft.com/office/officeart/2005/8/layout/matrix1"/>
    <dgm:cxn modelId="{5D41543D-05D9-411E-A223-95201A5B8C71}" type="presParOf" srcId="{EBBDF841-0300-414E-BC43-3625FFD9181A}" destId="{F9330618-8580-480A-AE14-3EA62E3458A7}" srcOrd="5" destOrd="0" presId="urn:microsoft.com/office/officeart/2005/8/layout/matrix1"/>
    <dgm:cxn modelId="{9171435E-4A0A-48BD-995E-5367A78E1B22}" type="presParOf" srcId="{EBBDF841-0300-414E-BC43-3625FFD9181A}" destId="{BAE96E4B-6304-423B-AB68-9DCB5E2C5AE8}" srcOrd="6" destOrd="0" presId="urn:microsoft.com/office/officeart/2005/8/layout/matrix1"/>
    <dgm:cxn modelId="{A24197D1-07DD-4042-89B8-C80775029584}" type="presParOf" srcId="{EBBDF841-0300-414E-BC43-3625FFD9181A}" destId="{7937671E-AEFC-4CE7-877D-C0A6EBCBA868}" srcOrd="7" destOrd="0" presId="urn:microsoft.com/office/officeart/2005/8/layout/matrix1"/>
    <dgm:cxn modelId="{95D2F8C7-7A90-4433-B98E-BDD0C0E88D2E}" type="presParOf" srcId="{D25718DE-10FB-4845-95FB-A05E746BA7D8}" destId="{934ADD3F-1CBB-4FE6-9AB1-9CAC54A6EB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 custT="1"/>
      <dgm:spPr/>
      <dgm:t>
        <a:bodyPr/>
        <a:lstStyle/>
        <a:p>
          <a:r>
            <a:rPr lang="ru-RU" sz="3200" b="1" smtClean="0">
              <a:latin typeface="Arial" panose="020B0604020202020204" pitchFamily="34" charset="0"/>
            </a:rPr>
            <a:t>Формы проведения государственной итоговой аттестации</a:t>
          </a:r>
          <a:endParaRPr lang="ru-RU" sz="3200" dirty="0"/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</a:rPr>
            <a:t>Единый государственный экзамен – </a:t>
          </a:r>
          <a:r>
            <a:rPr lang="ru-RU" sz="24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rPr>
            <a:t>ЕГЭ</a:t>
          </a:r>
          <a:endParaRPr lang="ru-RU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</a:rPr>
            <a:t>Государственный выпускной экзамен - </a:t>
          </a:r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rPr>
            <a:t>ГВЭ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  <dgm:t>
        <a:bodyPr/>
        <a:lstStyle/>
        <a:p>
          <a:endParaRPr lang="ru-RU"/>
        </a:p>
      </dgm:t>
    </dgm:pt>
    <dgm:pt modelId="{4E6E0550-D95D-4EBF-BB26-B761BB24378F}" type="pres">
      <dgm:prSet presAssocID="{88B25B24-0166-4880-962C-BF66420B415D}" presName="composite" presStyleCnt="0"/>
      <dgm:spPr/>
      <dgm:t>
        <a:bodyPr/>
        <a:lstStyle/>
        <a:p>
          <a:endParaRPr lang="ru-RU"/>
        </a:p>
      </dgm:t>
    </dgm:pt>
    <dgm:pt modelId="{A6817EC0-83AD-4991-803F-FA58DB797836}" type="pres">
      <dgm:prSet presAssocID="{88B25B24-0166-4880-962C-BF66420B415D}" presName="background" presStyleLbl="node0" presStyleIdx="0" presStyleCnt="1"/>
      <dgm:spPr/>
      <dgm:t>
        <a:bodyPr/>
        <a:lstStyle/>
        <a:p>
          <a:endParaRPr lang="ru-RU"/>
        </a:p>
      </dgm:t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  <dgm:t>
        <a:bodyPr/>
        <a:lstStyle/>
        <a:p>
          <a:endParaRPr lang="ru-RU"/>
        </a:p>
      </dgm:t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  <dgm:t>
        <a:bodyPr/>
        <a:lstStyle/>
        <a:p>
          <a:endParaRPr lang="ru-RU"/>
        </a:p>
      </dgm:t>
    </dgm:pt>
    <dgm:pt modelId="{7375BFC8-57F1-40ED-BDB0-DD844FEDB982}" type="pres">
      <dgm:prSet presAssocID="{BDD81ED5-D698-4733-A24C-3AAE00A19FED}" presName="composite2" presStyleCnt="0"/>
      <dgm:spPr/>
      <dgm:t>
        <a:bodyPr/>
        <a:lstStyle/>
        <a:p>
          <a:endParaRPr lang="ru-RU"/>
        </a:p>
      </dgm:t>
    </dgm:pt>
    <dgm:pt modelId="{2CF4BA57-961A-4FCF-8CC1-5A99605133D1}" type="pres">
      <dgm:prSet presAssocID="{BDD81ED5-D698-4733-A24C-3AAE00A19FED}" presName="background2" presStyleLbl="node2" presStyleIdx="0" presStyleCnt="2"/>
      <dgm:spPr/>
      <dgm:t>
        <a:bodyPr/>
        <a:lstStyle/>
        <a:p>
          <a:endParaRPr lang="ru-RU"/>
        </a:p>
      </dgm:t>
    </dgm:pt>
    <dgm:pt modelId="{D2B80F19-2E9B-49F3-AC49-853B16E6AD2C}" type="pres">
      <dgm:prSet presAssocID="{BDD81ED5-D698-4733-A24C-3AAE00A19FED}" presName="text2" presStyleLbl="fgAcc2" presStyleIdx="0" presStyleCnt="2" custScaleX="102169" custScaleY="84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  <dgm:t>
        <a:bodyPr/>
        <a:lstStyle/>
        <a:p>
          <a:endParaRPr lang="ru-RU"/>
        </a:p>
      </dgm:t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  <dgm:t>
        <a:bodyPr/>
        <a:lstStyle/>
        <a:p>
          <a:endParaRPr lang="ru-RU"/>
        </a:p>
      </dgm:t>
    </dgm:pt>
    <dgm:pt modelId="{453FE24D-6559-4F66-A202-8316D0BE76CD}" type="pres">
      <dgm:prSet presAssocID="{5B4C3025-D504-4AAD-91F7-D88B3DC993A1}" presName="composite2" presStyleCnt="0"/>
      <dgm:spPr/>
      <dgm:t>
        <a:bodyPr/>
        <a:lstStyle/>
        <a:p>
          <a:endParaRPr lang="ru-RU"/>
        </a:p>
      </dgm:t>
    </dgm:pt>
    <dgm:pt modelId="{C5383235-FCDB-4A8C-BD65-028F6930E0B9}" type="pres">
      <dgm:prSet presAssocID="{5B4C3025-D504-4AAD-91F7-D88B3DC993A1}" presName="background2" presStyleLbl="node2" presStyleIdx="1" presStyleCnt="2"/>
      <dgm:spPr/>
      <dgm:t>
        <a:bodyPr/>
        <a:lstStyle/>
        <a:p>
          <a:endParaRPr lang="ru-RU"/>
        </a:p>
      </dgm:t>
    </dgm:pt>
    <dgm:pt modelId="{AB9EE5BC-8497-4C14-9067-4C2AF0FA55A1}" type="pres">
      <dgm:prSet presAssocID="{5B4C3025-D504-4AAD-91F7-D88B3DC993A1}" presName="text2" presStyleLbl="fgAcc2" presStyleIdx="1" presStyleCnt="2" custScaleX="102986" custScaleY="78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  <dgm:t>
        <a:bodyPr/>
        <a:lstStyle/>
        <a:p>
          <a:endParaRPr lang="ru-RU"/>
        </a:p>
      </dgm:t>
    </dgm:pt>
  </dgm:ptLst>
  <dgm:cxnLst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4C57EB6D-DA2D-4EB1-B474-7C83FD57CD31}" type="presOf" srcId="{88B25B24-0166-4880-962C-BF66420B415D}" destId="{992FE0F1-1884-4B2D-AD96-EF5BC3230670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22B12DCD-6A06-44A9-8F3E-C1A39B63352A}" type="presOf" srcId="{1B601C4B-6BDD-4459-A88D-83841042F427}" destId="{D5EC57DF-2175-4F8A-AC8A-0465F0451AEB}" srcOrd="0" destOrd="0" presId="urn:microsoft.com/office/officeart/2005/8/layout/hierarchy1"/>
    <dgm:cxn modelId="{D693104A-75CA-468A-91BA-5E56B706CC0E}" type="presOf" srcId="{BDD81ED5-D698-4733-A24C-3AAE00A19FED}" destId="{D2B80F19-2E9B-49F3-AC49-853B16E6AD2C}" srcOrd="0" destOrd="0" presId="urn:microsoft.com/office/officeart/2005/8/layout/hierarchy1"/>
    <dgm:cxn modelId="{B402A880-5FBE-40E4-B3DA-6805C6A6D640}" type="presOf" srcId="{935FC71D-1240-4BAB-9A26-D2BCFE095409}" destId="{2C8F85EB-3C1F-46D0-A489-F1AAC62D9F37}" srcOrd="0" destOrd="0" presId="urn:microsoft.com/office/officeart/2005/8/layout/hierarchy1"/>
    <dgm:cxn modelId="{22437E25-DD89-40A9-B153-824763F96DB6}" type="presOf" srcId="{4F040DE1-6893-425C-9986-11AB90C77AA8}" destId="{B0D6F533-20DA-40B2-84ED-FC51D0949572}" srcOrd="0" destOrd="0" presId="urn:microsoft.com/office/officeart/2005/8/layout/hierarchy1"/>
    <dgm:cxn modelId="{28F8D50A-13FB-468F-ADC0-53327EBCCAA2}" type="presOf" srcId="{5B4C3025-D504-4AAD-91F7-D88B3DC993A1}" destId="{AB9EE5BC-8497-4C14-9067-4C2AF0FA55A1}" srcOrd="0" destOrd="0" presId="urn:microsoft.com/office/officeart/2005/8/layout/hierarchy1"/>
    <dgm:cxn modelId="{AA684E95-2692-4143-BEA1-318B114FCBA5}" type="presParOf" srcId="{2C8F85EB-3C1F-46D0-A489-F1AAC62D9F37}" destId="{A5B2A2C0-57CB-4F91-BFF7-3265C7071607}" srcOrd="0" destOrd="0" presId="urn:microsoft.com/office/officeart/2005/8/layout/hierarchy1"/>
    <dgm:cxn modelId="{75BF3468-8DAF-498E-A435-6C5FB96E0BC4}" type="presParOf" srcId="{A5B2A2C0-57CB-4F91-BFF7-3265C7071607}" destId="{4E6E0550-D95D-4EBF-BB26-B761BB24378F}" srcOrd="0" destOrd="0" presId="urn:microsoft.com/office/officeart/2005/8/layout/hierarchy1"/>
    <dgm:cxn modelId="{53822DA6-17A5-4B43-9622-D85C516F5B0F}" type="presParOf" srcId="{4E6E0550-D95D-4EBF-BB26-B761BB24378F}" destId="{A6817EC0-83AD-4991-803F-FA58DB797836}" srcOrd="0" destOrd="0" presId="urn:microsoft.com/office/officeart/2005/8/layout/hierarchy1"/>
    <dgm:cxn modelId="{74A81F83-C158-4655-8EB2-BCA63366EBF8}" type="presParOf" srcId="{4E6E0550-D95D-4EBF-BB26-B761BB24378F}" destId="{992FE0F1-1884-4B2D-AD96-EF5BC3230670}" srcOrd="1" destOrd="0" presId="urn:microsoft.com/office/officeart/2005/8/layout/hierarchy1"/>
    <dgm:cxn modelId="{CB19AE73-8B09-4724-A0B8-E9AF29E8B5D7}" type="presParOf" srcId="{A5B2A2C0-57CB-4F91-BFF7-3265C7071607}" destId="{221F0D2E-4937-4061-B2C4-30517A010BA1}" srcOrd="1" destOrd="0" presId="urn:microsoft.com/office/officeart/2005/8/layout/hierarchy1"/>
    <dgm:cxn modelId="{8D9250AF-FB96-4C7E-B312-7F1AB1D81465}" type="presParOf" srcId="{221F0D2E-4937-4061-B2C4-30517A010BA1}" destId="{D5EC57DF-2175-4F8A-AC8A-0465F0451AEB}" srcOrd="0" destOrd="0" presId="urn:microsoft.com/office/officeart/2005/8/layout/hierarchy1"/>
    <dgm:cxn modelId="{7A70933B-B844-4489-AA28-F2024C35A554}" type="presParOf" srcId="{221F0D2E-4937-4061-B2C4-30517A010BA1}" destId="{C8DCCB72-3A78-4EBF-9739-98CD468CE746}" srcOrd="1" destOrd="0" presId="urn:microsoft.com/office/officeart/2005/8/layout/hierarchy1"/>
    <dgm:cxn modelId="{E735523A-377E-4750-9A1A-1ECFE50A2D3C}" type="presParOf" srcId="{C8DCCB72-3A78-4EBF-9739-98CD468CE746}" destId="{7375BFC8-57F1-40ED-BDB0-DD844FEDB982}" srcOrd="0" destOrd="0" presId="urn:microsoft.com/office/officeart/2005/8/layout/hierarchy1"/>
    <dgm:cxn modelId="{BD5DB402-BE4D-434D-818E-B5C8FB93E942}" type="presParOf" srcId="{7375BFC8-57F1-40ED-BDB0-DD844FEDB982}" destId="{2CF4BA57-961A-4FCF-8CC1-5A99605133D1}" srcOrd="0" destOrd="0" presId="urn:microsoft.com/office/officeart/2005/8/layout/hierarchy1"/>
    <dgm:cxn modelId="{1A65255D-2378-401D-BEDB-24DD8774DB5E}" type="presParOf" srcId="{7375BFC8-57F1-40ED-BDB0-DD844FEDB982}" destId="{D2B80F19-2E9B-49F3-AC49-853B16E6AD2C}" srcOrd="1" destOrd="0" presId="urn:microsoft.com/office/officeart/2005/8/layout/hierarchy1"/>
    <dgm:cxn modelId="{5595CA80-E095-4BE2-B4CA-ADD2EB7AABC8}" type="presParOf" srcId="{C8DCCB72-3A78-4EBF-9739-98CD468CE746}" destId="{A00C4F58-8F68-46A6-8BB5-5C495D45CD62}" srcOrd="1" destOrd="0" presId="urn:microsoft.com/office/officeart/2005/8/layout/hierarchy1"/>
    <dgm:cxn modelId="{59CE7A23-F4EF-42E9-B570-E759AA2101EC}" type="presParOf" srcId="{221F0D2E-4937-4061-B2C4-30517A010BA1}" destId="{B0D6F533-20DA-40B2-84ED-FC51D0949572}" srcOrd="2" destOrd="0" presId="urn:microsoft.com/office/officeart/2005/8/layout/hierarchy1"/>
    <dgm:cxn modelId="{90D6476F-8278-40F5-9DD0-3484F0B40908}" type="presParOf" srcId="{221F0D2E-4937-4061-B2C4-30517A010BA1}" destId="{1420BF79-F822-4DB7-8C1A-67417AD50B93}" srcOrd="3" destOrd="0" presId="urn:microsoft.com/office/officeart/2005/8/layout/hierarchy1"/>
    <dgm:cxn modelId="{211A2760-5927-4108-99CD-B9309EEC428C}" type="presParOf" srcId="{1420BF79-F822-4DB7-8C1A-67417AD50B93}" destId="{453FE24D-6559-4F66-A202-8316D0BE76CD}" srcOrd="0" destOrd="0" presId="urn:microsoft.com/office/officeart/2005/8/layout/hierarchy1"/>
    <dgm:cxn modelId="{0F32CC54-B9CC-4DCB-9765-7DB65A154622}" type="presParOf" srcId="{453FE24D-6559-4F66-A202-8316D0BE76CD}" destId="{C5383235-FCDB-4A8C-BD65-028F6930E0B9}" srcOrd="0" destOrd="0" presId="urn:microsoft.com/office/officeart/2005/8/layout/hierarchy1"/>
    <dgm:cxn modelId="{3D0B19AF-7980-4EBB-8261-93B03E56E89E}" type="presParOf" srcId="{453FE24D-6559-4F66-A202-8316D0BE76CD}" destId="{AB9EE5BC-8497-4C14-9067-4C2AF0FA55A1}" srcOrd="1" destOrd="0" presId="urn:microsoft.com/office/officeart/2005/8/layout/hierarchy1"/>
    <dgm:cxn modelId="{0D9ABFF4-4DEA-4953-93A8-EB8DF0653859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</a:rPr>
            <a:t>Два уровня ЕГЭ по математике</a:t>
          </a:r>
          <a:endParaRPr lang="ru-RU" sz="3200" dirty="0"/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  <a:latin typeface="+mn-lt"/>
            </a:rPr>
            <a:t>Базовый</a:t>
          </a:r>
          <a:endParaRPr lang="ru-RU" sz="2800" b="1" dirty="0">
            <a:solidFill>
              <a:schemeClr val="accent3">
                <a:lumMod val="75000"/>
              </a:schemeClr>
            </a:solidFill>
            <a:latin typeface="+mn-lt"/>
          </a:endParaRP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3">
                  <a:lumMod val="75000"/>
                </a:schemeClr>
              </a:solidFill>
              <a:latin typeface="+mn-lt"/>
            </a:rPr>
            <a:t>Профильный</a:t>
          </a:r>
          <a:endParaRPr lang="ru-RU" sz="3200" b="1" dirty="0">
            <a:solidFill>
              <a:schemeClr val="accent3">
                <a:lumMod val="75000"/>
              </a:schemeClr>
            </a:solidFill>
            <a:latin typeface="+mn-lt"/>
          </a:endParaRP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  <dgm:t>
        <a:bodyPr/>
        <a:lstStyle/>
        <a:p>
          <a:endParaRPr lang="ru-RU"/>
        </a:p>
      </dgm:t>
    </dgm:pt>
    <dgm:pt modelId="{4E6E0550-D95D-4EBF-BB26-B761BB24378F}" type="pres">
      <dgm:prSet presAssocID="{88B25B24-0166-4880-962C-BF66420B415D}" presName="composite" presStyleCnt="0"/>
      <dgm:spPr/>
      <dgm:t>
        <a:bodyPr/>
        <a:lstStyle/>
        <a:p>
          <a:endParaRPr lang="ru-RU"/>
        </a:p>
      </dgm:t>
    </dgm:pt>
    <dgm:pt modelId="{A6817EC0-83AD-4991-803F-FA58DB797836}" type="pres">
      <dgm:prSet presAssocID="{88B25B24-0166-4880-962C-BF66420B415D}" presName="background" presStyleLbl="node0" presStyleIdx="0" presStyleCnt="1"/>
      <dgm:spPr/>
      <dgm:t>
        <a:bodyPr/>
        <a:lstStyle/>
        <a:p>
          <a:endParaRPr lang="ru-RU"/>
        </a:p>
      </dgm:t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  <dgm:t>
        <a:bodyPr/>
        <a:lstStyle/>
        <a:p>
          <a:endParaRPr lang="ru-RU"/>
        </a:p>
      </dgm:t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  <dgm:t>
        <a:bodyPr/>
        <a:lstStyle/>
        <a:p>
          <a:endParaRPr lang="ru-RU"/>
        </a:p>
      </dgm:t>
    </dgm:pt>
    <dgm:pt modelId="{7375BFC8-57F1-40ED-BDB0-DD844FEDB982}" type="pres">
      <dgm:prSet presAssocID="{BDD81ED5-D698-4733-A24C-3AAE00A19FED}" presName="composite2" presStyleCnt="0"/>
      <dgm:spPr/>
      <dgm:t>
        <a:bodyPr/>
        <a:lstStyle/>
        <a:p>
          <a:endParaRPr lang="ru-RU"/>
        </a:p>
      </dgm:t>
    </dgm:pt>
    <dgm:pt modelId="{2CF4BA57-961A-4FCF-8CC1-5A99605133D1}" type="pres">
      <dgm:prSet presAssocID="{BDD81ED5-D698-4733-A24C-3AAE00A19FED}" presName="background2" presStyleLbl="node2" presStyleIdx="0" presStyleCnt="2"/>
      <dgm:spPr/>
      <dgm:t>
        <a:bodyPr/>
        <a:lstStyle/>
        <a:p>
          <a:endParaRPr lang="ru-RU"/>
        </a:p>
      </dgm:t>
    </dgm:pt>
    <dgm:pt modelId="{D2B80F19-2E9B-49F3-AC49-853B16E6AD2C}" type="pres">
      <dgm:prSet presAssocID="{BDD81ED5-D698-4733-A24C-3AAE00A19FED}" presName="text2" presStyleLbl="fgAcc2" presStyleIdx="0" presStyleCnt="2" custScaleX="102169" custScaleY="84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  <dgm:t>
        <a:bodyPr/>
        <a:lstStyle/>
        <a:p>
          <a:endParaRPr lang="ru-RU"/>
        </a:p>
      </dgm:t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  <dgm:t>
        <a:bodyPr/>
        <a:lstStyle/>
        <a:p>
          <a:endParaRPr lang="ru-RU"/>
        </a:p>
      </dgm:t>
    </dgm:pt>
    <dgm:pt modelId="{453FE24D-6559-4F66-A202-8316D0BE76CD}" type="pres">
      <dgm:prSet presAssocID="{5B4C3025-D504-4AAD-91F7-D88B3DC993A1}" presName="composite2" presStyleCnt="0"/>
      <dgm:spPr/>
      <dgm:t>
        <a:bodyPr/>
        <a:lstStyle/>
        <a:p>
          <a:endParaRPr lang="ru-RU"/>
        </a:p>
      </dgm:t>
    </dgm:pt>
    <dgm:pt modelId="{C5383235-FCDB-4A8C-BD65-028F6930E0B9}" type="pres">
      <dgm:prSet presAssocID="{5B4C3025-D504-4AAD-91F7-D88B3DC993A1}" presName="background2" presStyleLbl="node2" presStyleIdx="1" presStyleCnt="2"/>
      <dgm:spPr/>
      <dgm:t>
        <a:bodyPr/>
        <a:lstStyle/>
        <a:p>
          <a:endParaRPr lang="ru-RU"/>
        </a:p>
      </dgm:t>
    </dgm:pt>
    <dgm:pt modelId="{AB9EE5BC-8497-4C14-9067-4C2AF0FA55A1}" type="pres">
      <dgm:prSet presAssocID="{5B4C3025-D504-4AAD-91F7-D88B3DC993A1}" presName="text2" presStyleLbl="fgAcc2" presStyleIdx="1" presStyleCnt="2" custScaleX="102986" custScaleY="78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  <dgm:t>
        <a:bodyPr/>
        <a:lstStyle/>
        <a:p>
          <a:endParaRPr lang="ru-RU"/>
        </a:p>
      </dgm:t>
    </dgm:pt>
  </dgm:ptLst>
  <dgm:cxnLst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DA230BB3-2C1B-4EE5-9379-5361802B01BA}" type="presOf" srcId="{4F040DE1-6893-425C-9986-11AB90C77AA8}" destId="{B0D6F533-20DA-40B2-84ED-FC51D0949572}" srcOrd="0" destOrd="0" presId="urn:microsoft.com/office/officeart/2005/8/layout/hierarchy1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1536E151-7446-451C-BDDE-5A2A840F3E43}" type="presOf" srcId="{935FC71D-1240-4BAB-9A26-D2BCFE095409}" destId="{2C8F85EB-3C1F-46D0-A489-F1AAC62D9F37}" srcOrd="0" destOrd="0" presId="urn:microsoft.com/office/officeart/2005/8/layout/hierarchy1"/>
    <dgm:cxn modelId="{CF62D11C-9380-4756-9A6D-37AE2CAD8128}" type="presOf" srcId="{BDD81ED5-D698-4733-A24C-3AAE00A19FED}" destId="{D2B80F19-2E9B-49F3-AC49-853B16E6AD2C}" srcOrd="0" destOrd="0" presId="urn:microsoft.com/office/officeart/2005/8/layout/hierarchy1"/>
    <dgm:cxn modelId="{706B701F-FE05-4A57-A7D9-1DAD5F6E812A}" type="presOf" srcId="{1B601C4B-6BDD-4459-A88D-83841042F427}" destId="{D5EC57DF-2175-4F8A-AC8A-0465F0451AEB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090B8E2F-7675-4326-B0D2-9F8066A4BCCB}" type="presOf" srcId="{5B4C3025-D504-4AAD-91F7-D88B3DC993A1}" destId="{AB9EE5BC-8497-4C14-9067-4C2AF0FA55A1}" srcOrd="0" destOrd="0" presId="urn:microsoft.com/office/officeart/2005/8/layout/hierarchy1"/>
    <dgm:cxn modelId="{A0456A87-CE4F-4272-8652-886E42DE77F7}" type="presOf" srcId="{88B25B24-0166-4880-962C-BF66420B415D}" destId="{992FE0F1-1884-4B2D-AD96-EF5BC3230670}" srcOrd="0" destOrd="0" presId="urn:microsoft.com/office/officeart/2005/8/layout/hierarchy1"/>
    <dgm:cxn modelId="{FDDD6BFC-F064-456E-957C-4E4CCED3C6CC}" type="presParOf" srcId="{2C8F85EB-3C1F-46D0-A489-F1AAC62D9F37}" destId="{A5B2A2C0-57CB-4F91-BFF7-3265C7071607}" srcOrd="0" destOrd="0" presId="urn:microsoft.com/office/officeart/2005/8/layout/hierarchy1"/>
    <dgm:cxn modelId="{C6B6A0EA-EF1A-4332-ACA8-9AB88ACD65A3}" type="presParOf" srcId="{A5B2A2C0-57CB-4F91-BFF7-3265C7071607}" destId="{4E6E0550-D95D-4EBF-BB26-B761BB24378F}" srcOrd="0" destOrd="0" presId="urn:microsoft.com/office/officeart/2005/8/layout/hierarchy1"/>
    <dgm:cxn modelId="{ECCFEF19-C22F-42D1-82C7-7956989B1CC1}" type="presParOf" srcId="{4E6E0550-D95D-4EBF-BB26-B761BB24378F}" destId="{A6817EC0-83AD-4991-803F-FA58DB797836}" srcOrd="0" destOrd="0" presId="urn:microsoft.com/office/officeart/2005/8/layout/hierarchy1"/>
    <dgm:cxn modelId="{2219AB04-C539-48A2-A798-A10AAA7F3B28}" type="presParOf" srcId="{4E6E0550-D95D-4EBF-BB26-B761BB24378F}" destId="{992FE0F1-1884-4B2D-AD96-EF5BC3230670}" srcOrd="1" destOrd="0" presId="urn:microsoft.com/office/officeart/2005/8/layout/hierarchy1"/>
    <dgm:cxn modelId="{306304C5-7472-4C71-822A-2E0DB5AF2B99}" type="presParOf" srcId="{A5B2A2C0-57CB-4F91-BFF7-3265C7071607}" destId="{221F0D2E-4937-4061-B2C4-30517A010BA1}" srcOrd="1" destOrd="0" presId="urn:microsoft.com/office/officeart/2005/8/layout/hierarchy1"/>
    <dgm:cxn modelId="{92B83C23-CC69-41C3-8402-0A3B4F95915E}" type="presParOf" srcId="{221F0D2E-4937-4061-B2C4-30517A010BA1}" destId="{D5EC57DF-2175-4F8A-AC8A-0465F0451AEB}" srcOrd="0" destOrd="0" presId="urn:microsoft.com/office/officeart/2005/8/layout/hierarchy1"/>
    <dgm:cxn modelId="{B4E8C980-10D8-49CB-A180-0250221E6675}" type="presParOf" srcId="{221F0D2E-4937-4061-B2C4-30517A010BA1}" destId="{C8DCCB72-3A78-4EBF-9739-98CD468CE746}" srcOrd="1" destOrd="0" presId="urn:microsoft.com/office/officeart/2005/8/layout/hierarchy1"/>
    <dgm:cxn modelId="{7EDAAB94-E42F-4D66-9FEC-C38FE864A149}" type="presParOf" srcId="{C8DCCB72-3A78-4EBF-9739-98CD468CE746}" destId="{7375BFC8-57F1-40ED-BDB0-DD844FEDB982}" srcOrd="0" destOrd="0" presId="urn:microsoft.com/office/officeart/2005/8/layout/hierarchy1"/>
    <dgm:cxn modelId="{CAB18885-9109-40EA-B557-57BB53308654}" type="presParOf" srcId="{7375BFC8-57F1-40ED-BDB0-DD844FEDB982}" destId="{2CF4BA57-961A-4FCF-8CC1-5A99605133D1}" srcOrd="0" destOrd="0" presId="urn:microsoft.com/office/officeart/2005/8/layout/hierarchy1"/>
    <dgm:cxn modelId="{51B44DF4-7231-4112-9169-CB6D185549C2}" type="presParOf" srcId="{7375BFC8-57F1-40ED-BDB0-DD844FEDB982}" destId="{D2B80F19-2E9B-49F3-AC49-853B16E6AD2C}" srcOrd="1" destOrd="0" presId="urn:microsoft.com/office/officeart/2005/8/layout/hierarchy1"/>
    <dgm:cxn modelId="{361FC998-AE3E-4046-B8D6-E20039AEDE79}" type="presParOf" srcId="{C8DCCB72-3A78-4EBF-9739-98CD468CE746}" destId="{A00C4F58-8F68-46A6-8BB5-5C495D45CD62}" srcOrd="1" destOrd="0" presId="urn:microsoft.com/office/officeart/2005/8/layout/hierarchy1"/>
    <dgm:cxn modelId="{E1844243-6634-4A19-9BE6-10EB53AA3FBB}" type="presParOf" srcId="{221F0D2E-4937-4061-B2C4-30517A010BA1}" destId="{B0D6F533-20DA-40B2-84ED-FC51D0949572}" srcOrd="2" destOrd="0" presId="urn:microsoft.com/office/officeart/2005/8/layout/hierarchy1"/>
    <dgm:cxn modelId="{365FFD81-CF2E-4CD6-8649-DFFDEF02E946}" type="presParOf" srcId="{221F0D2E-4937-4061-B2C4-30517A010BA1}" destId="{1420BF79-F822-4DB7-8C1A-67417AD50B93}" srcOrd="3" destOrd="0" presId="urn:microsoft.com/office/officeart/2005/8/layout/hierarchy1"/>
    <dgm:cxn modelId="{F0F4D03B-C074-4FB2-9660-27A5CD6B2F90}" type="presParOf" srcId="{1420BF79-F822-4DB7-8C1A-67417AD50B93}" destId="{453FE24D-6559-4F66-A202-8316D0BE76CD}" srcOrd="0" destOrd="0" presId="urn:microsoft.com/office/officeart/2005/8/layout/hierarchy1"/>
    <dgm:cxn modelId="{AFFCC590-C3DF-4BE9-8887-6DC7B1851D33}" type="presParOf" srcId="{453FE24D-6559-4F66-A202-8316D0BE76CD}" destId="{C5383235-FCDB-4A8C-BD65-028F6930E0B9}" srcOrd="0" destOrd="0" presId="urn:microsoft.com/office/officeart/2005/8/layout/hierarchy1"/>
    <dgm:cxn modelId="{E29555BF-D4EE-4D67-9B18-BBE4D5F3EAE5}" type="presParOf" srcId="{453FE24D-6559-4F66-A202-8316D0BE76CD}" destId="{AB9EE5BC-8497-4C14-9067-4C2AF0FA55A1}" srcOrd="1" destOrd="0" presId="urn:microsoft.com/office/officeart/2005/8/layout/hierarchy1"/>
    <dgm:cxn modelId="{5541F6B7-07A6-4824-AAC9-2D3F65DC111C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3401" y="1979266"/>
          <a:ext cx="4887057" cy="112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Определяет</a:t>
          </a:r>
          <a:endParaRPr lang="ru-RU" sz="4300" b="1" kern="1200" dirty="0"/>
        </a:p>
      </dsp:txBody>
      <dsp:txXfrm>
        <a:off x="36470" y="2012335"/>
        <a:ext cx="4820919" cy="1062919"/>
      </dsp:txXfrm>
    </dsp:sp>
    <dsp:sp modelId="{0884195C-7C18-403E-8280-7A292D319737}">
      <dsp:nvSpPr>
        <dsp:cNvPr id="0" name=""/>
        <dsp:cNvSpPr/>
      </dsp:nvSpPr>
      <dsp:spPr>
        <a:xfrm rot="18289469">
          <a:off x="4551237" y="1874613"/>
          <a:ext cx="1581688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581688" y="199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2539" y="1855044"/>
        <a:ext cx="79084" cy="79084"/>
      </dsp:txXfrm>
    </dsp:sp>
    <dsp:sp modelId="{8A13A7E1-6370-427C-9EAF-52DA402B7184}">
      <dsp:nvSpPr>
        <dsp:cNvPr id="0" name=""/>
        <dsp:cNvSpPr/>
      </dsp:nvSpPr>
      <dsp:spPr>
        <a:xfrm>
          <a:off x="5793704" y="680850"/>
          <a:ext cx="2987869" cy="112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Формы</a:t>
          </a:r>
          <a:endParaRPr lang="ru-RU" sz="4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6773" y="713919"/>
        <a:ext cx="2921731" cy="1062919"/>
      </dsp:txXfrm>
    </dsp:sp>
    <dsp:sp modelId="{8891F35F-2BA5-4BF2-9640-E99C8C970AC3}">
      <dsp:nvSpPr>
        <dsp:cNvPr id="0" name=""/>
        <dsp:cNvSpPr/>
      </dsp:nvSpPr>
      <dsp:spPr>
        <a:xfrm rot="21250928">
          <a:off x="4888111" y="2477632"/>
          <a:ext cx="911341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911341" y="199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0998" y="2474821"/>
        <a:ext cx="45567" cy="45567"/>
      </dsp:txXfrm>
    </dsp:sp>
    <dsp:sp modelId="{2B754F8A-B7CF-48AC-A4E9-416F36613CE4}">
      <dsp:nvSpPr>
        <dsp:cNvPr id="0" name=""/>
        <dsp:cNvSpPr/>
      </dsp:nvSpPr>
      <dsp:spPr>
        <a:xfrm>
          <a:off x="5797106" y="1886886"/>
          <a:ext cx="2987869" cy="112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Участников</a:t>
          </a:r>
          <a:endParaRPr lang="ru-RU" sz="4300" b="1" kern="1200" dirty="0"/>
        </a:p>
      </dsp:txBody>
      <dsp:txXfrm>
        <a:off x="5830175" y="1919955"/>
        <a:ext cx="2921731" cy="1062919"/>
      </dsp:txXfrm>
    </dsp:sp>
    <dsp:sp modelId="{2C867475-253B-4BC5-AB90-31FF765B8A97}">
      <dsp:nvSpPr>
        <dsp:cNvPr id="0" name=""/>
        <dsp:cNvSpPr/>
      </dsp:nvSpPr>
      <dsp:spPr>
        <a:xfrm rot="3310531">
          <a:off x="4551237" y="3173029"/>
          <a:ext cx="1581688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581688" y="199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02539" y="3153460"/>
        <a:ext cx="79084" cy="79084"/>
      </dsp:txXfrm>
    </dsp:sp>
    <dsp:sp modelId="{09814DB2-AC6F-4D61-B130-9C36ABF2B875}">
      <dsp:nvSpPr>
        <dsp:cNvPr id="0" name=""/>
        <dsp:cNvSpPr/>
      </dsp:nvSpPr>
      <dsp:spPr>
        <a:xfrm>
          <a:off x="5793704" y="3277682"/>
          <a:ext cx="2987869" cy="11290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smtClean="0">
              <a:latin typeface="Arial" panose="020B0604020202020204" pitchFamily="34" charset="0"/>
              <a:cs typeface="Arial" panose="020B0604020202020204" pitchFamily="34" charset="0"/>
            </a:rPr>
            <a:t>Сроки</a:t>
          </a:r>
          <a:r>
            <a:rPr lang="ru-RU" sz="4300" kern="1200" smtClean="0"/>
            <a:t> </a:t>
          </a:r>
          <a:endParaRPr lang="ru-RU" sz="4300" kern="1200" dirty="0"/>
        </a:p>
      </dsp:txBody>
      <dsp:txXfrm>
        <a:off x="5826773" y="3310751"/>
        <a:ext cx="2921731" cy="1062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E35A-848A-4948-946F-E0639F98941F}">
      <dsp:nvSpPr>
        <dsp:cNvPr id="0" name=""/>
        <dsp:cNvSpPr/>
      </dsp:nvSpPr>
      <dsp:spPr>
        <a:xfrm rot="16200000">
          <a:off x="1206133" y="-1206133"/>
          <a:ext cx="2016224" cy="442849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требования к использованию средств обучения и воспитания,  средств связи при проведении государственной итоговой аттестации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4428492" cy="1512168"/>
      </dsp:txXfrm>
    </dsp:sp>
    <dsp:sp modelId="{A68E67D2-0F4D-430F-A738-3DA39AEEFFC2}">
      <dsp:nvSpPr>
        <dsp:cNvPr id="0" name=""/>
        <dsp:cNvSpPr/>
      </dsp:nvSpPr>
      <dsp:spPr>
        <a:xfrm>
          <a:off x="4428492" y="0"/>
          <a:ext cx="4428492" cy="2016224"/>
        </a:xfrm>
        <a:prstGeom prst="round1Rect">
          <a:avLst/>
        </a:prstGeom>
        <a:gradFill rotWithShape="0">
          <a:gsLst>
            <a:gs pos="0">
              <a:schemeClr val="accent3">
                <a:hueOff val="791790"/>
                <a:satOff val="4265"/>
                <a:lumOff val="5817"/>
                <a:alphaOff val="0"/>
                <a:tint val="50000"/>
                <a:satMod val="300000"/>
              </a:schemeClr>
            </a:gs>
            <a:gs pos="35000">
              <a:schemeClr val="accent3">
                <a:hueOff val="791790"/>
                <a:satOff val="4265"/>
                <a:lumOff val="5817"/>
                <a:alphaOff val="0"/>
                <a:tint val="37000"/>
                <a:satMod val="300000"/>
              </a:schemeClr>
            </a:gs>
            <a:gs pos="100000">
              <a:schemeClr val="accent3">
                <a:hueOff val="791790"/>
                <a:satOff val="4265"/>
                <a:lumOff val="5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требования, предъявляемые к лицам, привлекаемым к проведению государственной итоговой аттестации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8492" y="0"/>
        <a:ext cx="4428492" cy="1512168"/>
      </dsp:txXfrm>
    </dsp:sp>
    <dsp:sp modelId="{6358BA79-1F70-4E9E-B1E5-F45F8CEAE40C}">
      <dsp:nvSpPr>
        <dsp:cNvPr id="0" name=""/>
        <dsp:cNvSpPr/>
      </dsp:nvSpPr>
      <dsp:spPr>
        <a:xfrm rot="10800000">
          <a:off x="0" y="2016224"/>
          <a:ext cx="4428492" cy="2016224"/>
        </a:xfrm>
        <a:prstGeom prst="round1Rect">
          <a:avLst/>
        </a:prstGeom>
        <a:gradFill rotWithShape="0">
          <a:gsLst>
            <a:gs pos="0">
              <a:schemeClr val="accent3">
                <a:hueOff val="1583580"/>
                <a:satOff val="8529"/>
                <a:lumOff val="11635"/>
                <a:alphaOff val="0"/>
                <a:tint val="50000"/>
                <a:satMod val="300000"/>
              </a:schemeClr>
            </a:gs>
            <a:gs pos="35000">
              <a:schemeClr val="accent3">
                <a:hueOff val="1583580"/>
                <a:satOff val="8529"/>
                <a:lumOff val="11635"/>
                <a:alphaOff val="0"/>
                <a:tint val="37000"/>
                <a:satMod val="300000"/>
              </a:schemeClr>
            </a:gs>
            <a:gs pos="100000">
              <a:schemeClr val="accent3">
                <a:hueOff val="1583580"/>
                <a:satOff val="8529"/>
                <a:lumOff val="116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порядок проверки экзаменационных работ;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порядок подачи и рассмотрения апелляций</a:t>
          </a:r>
          <a:endParaRPr lang="ru-RU" sz="2000" kern="1200" dirty="0"/>
        </a:p>
      </dsp:txBody>
      <dsp:txXfrm rot="10800000">
        <a:off x="0" y="2520280"/>
        <a:ext cx="4428492" cy="1512168"/>
      </dsp:txXfrm>
    </dsp:sp>
    <dsp:sp modelId="{BAE96E4B-6304-423B-AB68-9DCB5E2C5AE8}">
      <dsp:nvSpPr>
        <dsp:cNvPr id="0" name=""/>
        <dsp:cNvSpPr/>
      </dsp:nvSpPr>
      <dsp:spPr>
        <a:xfrm rot="5400000">
          <a:off x="5634625" y="810090"/>
          <a:ext cx="2016224" cy="4428492"/>
        </a:xfrm>
        <a:prstGeom prst="round1Rect">
          <a:avLst/>
        </a:prstGeom>
        <a:gradFill rotWithShape="0">
          <a:gsLst>
            <a:gs pos="0">
              <a:schemeClr val="accent3">
                <a:hueOff val="2375370"/>
                <a:satOff val="12794"/>
                <a:lumOff val="17452"/>
                <a:alphaOff val="0"/>
                <a:tint val="50000"/>
                <a:satMod val="300000"/>
              </a:schemeClr>
            </a:gs>
            <a:gs pos="35000">
              <a:schemeClr val="accent3">
                <a:hueOff val="2375370"/>
                <a:satOff val="12794"/>
                <a:lumOff val="17452"/>
                <a:alphaOff val="0"/>
                <a:tint val="37000"/>
                <a:satMod val="300000"/>
              </a:schemeClr>
            </a:gs>
            <a:gs pos="100000">
              <a:schemeClr val="accent3">
                <a:hueOff val="2375370"/>
                <a:satOff val="12794"/>
                <a:lumOff val="174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charset="0"/>
            </a:rPr>
            <a:t>порядок утверждения, изменения и (или) аннулирования результатов государственной итоговой аттестации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28491" y="2520280"/>
        <a:ext cx="4428492" cy="1512168"/>
      </dsp:txXfrm>
    </dsp:sp>
    <dsp:sp modelId="{934ADD3F-1CBB-4FE6-9AB1-9CAC54A6EB09}">
      <dsp:nvSpPr>
        <dsp:cNvPr id="0" name=""/>
        <dsp:cNvSpPr/>
      </dsp:nvSpPr>
      <dsp:spPr>
        <a:xfrm>
          <a:off x="2928468" y="1512168"/>
          <a:ext cx="3000046" cy="1008112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charset="0"/>
            </a:rPr>
            <a:t>Определяет:</a:t>
          </a:r>
          <a:endParaRPr lang="ru-RU" sz="3200" kern="1200" dirty="0"/>
        </a:p>
      </dsp:txBody>
      <dsp:txXfrm>
        <a:off x="2977680" y="1561380"/>
        <a:ext cx="2901622" cy="909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7972" y="1691822"/>
          <a:ext cx="4881967" cy="112788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Обязательные экзамены</a:t>
          </a:r>
          <a:endParaRPr lang="ru-RU" sz="3300" b="1" kern="1200" dirty="0"/>
        </a:p>
      </dsp:txBody>
      <dsp:txXfrm>
        <a:off x="41007" y="1724857"/>
        <a:ext cx="4815897" cy="1061811"/>
      </dsp:txXfrm>
    </dsp:sp>
    <dsp:sp modelId="{0884195C-7C18-403E-8280-7A292D319737}">
      <dsp:nvSpPr>
        <dsp:cNvPr id="0" name=""/>
        <dsp:cNvSpPr/>
      </dsp:nvSpPr>
      <dsp:spPr>
        <a:xfrm rot="19457599">
          <a:off x="4785496" y="1908997"/>
          <a:ext cx="1111192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111192" y="225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3312" y="1903717"/>
        <a:ext cx="55559" cy="55559"/>
      </dsp:txXfrm>
    </dsp:sp>
    <dsp:sp modelId="{8A13A7E1-6370-427C-9EAF-52DA402B7184}">
      <dsp:nvSpPr>
        <dsp:cNvPr id="0" name=""/>
        <dsp:cNvSpPr/>
      </dsp:nvSpPr>
      <dsp:spPr>
        <a:xfrm>
          <a:off x="5792245" y="1043290"/>
          <a:ext cx="2984757" cy="1127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5280" y="1076325"/>
        <a:ext cx="2918687" cy="1061811"/>
      </dsp:txXfrm>
    </dsp:sp>
    <dsp:sp modelId="{8891F35F-2BA5-4BF2-9640-E99C8C970AC3}">
      <dsp:nvSpPr>
        <dsp:cNvPr id="0" name=""/>
        <dsp:cNvSpPr/>
      </dsp:nvSpPr>
      <dsp:spPr>
        <a:xfrm rot="1885685">
          <a:off x="4811689" y="2511387"/>
          <a:ext cx="1066779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066779" y="225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8409" y="2507217"/>
        <a:ext cx="53338" cy="53338"/>
      </dsp:txXfrm>
    </dsp:sp>
    <dsp:sp modelId="{2B754F8A-B7CF-48AC-A4E9-416F36613CE4}">
      <dsp:nvSpPr>
        <dsp:cNvPr id="0" name=""/>
        <dsp:cNvSpPr/>
      </dsp:nvSpPr>
      <dsp:spPr>
        <a:xfrm>
          <a:off x="5800218" y="2248070"/>
          <a:ext cx="2984757" cy="1127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Математика </a:t>
          </a:r>
          <a:endParaRPr lang="ru-RU" sz="3200" b="1" kern="1200" dirty="0"/>
        </a:p>
      </dsp:txBody>
      <dsp:txXfrm>
        <a:off x="5833253" y="2281105"/>
        <a:ext cx="2918687" cy="1061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E35A-848A-4948-946F-E0639F98941F}">
      <dsp:nvSpPr>
        <dsp:cNvPr id="0" name=""/>
        <dsp:cNvSpPr/>
      </dsp:nvSpPr>
      <dsp:spPr>
        <a:xfrm rot="16200000">
          <a:off x="819875" y="-819875"/>
          <a:ext cx="2788741" cy="4428492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charset="0"/>
            </a:rPr>
            <a:t>Экзамены по выбору обучающиеся сдают на добровольной основе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4428492" cy="2091556"/>
      </dsp:txXfrm>
    </dsp:sp>
    <dsp:sp modelId="{A68E67D2-0F4D-430F-A738-3DA39AEEFFC2}">
      <dsp:nvSpPr>
        <dsp:cNvPr id="0" name=""/>
        <dsp:cNvSpPr/>
      </dsp:nvSpPr>
      <dsp:spPr>
        <a:xfrm>
          <a:off x="4428492" y="0"/>
          <a:ext cx="4428492" cy="2788741"/>
        </a:xfrm>
        <a:prstGeom prst="round1Rect">
          <a:avLst/>
        </a:prstGeom>
        <a:gradFill rotWithShape="0">
          <a:gsLst>
            <a:gs pos="0">
              <a:schemeClr val="accent3">
                <a:hueOff val="791790"/>
                <a:satOff val="4265"/>
                <a:lumOff val="5817"/>
                <a:alphaOff val="0"/>
                <a:tint val="50000"/>
                <a:satMod val="300000"/>
              </a:schemeClr>
            </a:gs>
            <a:gs pos="35000">
              <a:schemeClr val="accent3">
                <a:hueOff val="791790"/>
                <a:satOff val="4265"/>
                <a:lumOff val="5817"/>
                <a:alphaOff val="0"/>
                <a:tint val="37000"/>
                <a:satMod val="300000"/>
              </a:schemeClr>
            </a:gs>
            <a:gs pos="100000">
              <a:schemeClr val="accent3">
                <a:hueOff val="791790"/>
                <a:satOff val="4265"/>
                <a:lumOff val="5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литература, физика, химия, биология, география, история, обществознание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8492" y="0"/>
        <a:ext cx="4428492" cy="2091556"/>
      </dsp:txXfrm>
    </dsp:sp>
    <dsp:sp modelId="{6358BA79-1F70-4E9E-B1E5-F45F8CEAE40C}">
      <dsp:nvSpPr>
        <dsp:cNvPr id="0" name=""/>
        <dsp:cNvSpPr/>
      </dsp:nvSpPr>
      <dsp:spPr>
        <a:xfrm rot="10800000">
          <a:off x="0" y="2788741"/>
          <a:ext cx="4428492" cy="2788741"/>
        </a:xfrm>
        <a:prstGeom prst="round1Rect">
          <a:avLst/>
        </a:prstGeom>
        <a:gradFill rotWithShape="0">
          <a:gsLst>
            <a:gs pos="0">
              <a:schemeClr val="accent3">
                <a:hueOff val="1583580"/>
                <a:satOff val="8529"/>
                <a:lumOff val="11635"/>
                <a:alphaOff val="0"/>
                <a:tint val="50000"/>
                <a:satMod val="300000"/>
              </a:schemeClr>
            </a:gs>
            <a:gs pos="35000">
              <a:schemeClr val="accent3">
                <a:hueOff val="1583580"/>
                <a:satOff val="8529"/>
                <a:lumOff val="11635"/>
                <a:alphaOff val="0"/>
                <a:tint val="37000"/>
                <a:satMod val="300000"/>
              </a:schemeClr>
            </a:gs>
            <a:gs pos="100000">
              <a:schemeClr val="accent3">
                <a:hueOff val="1583580"/>
                <a:satOff val="8529"/>
                <a:lumOff val="116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charset="0"/>
            </a:rPr>
            <a:t>английский, немецкий, французский и испанский языки, информатика и информационно-коммуникационные технологии (ИКТ)</a:t>
          </a:r>
          <a:r>
            <a:rPr lang="ru-RU" sz="2200" kern="1200" dirty="0" smtClean="0">
              <a:latin typeface="Arial" charset="0"/>
            </a:rPr>
            <a:t> </a:t>
          </a:r>
          <a:endParaRPr lang="ru-RU" sz="2200" kern="1200" dirty="0"/>
        </a:p>
      </dsp:txBody>
      <dsp:txXfrm rot="10800000">
        <a:off x="0" y="3485926"/>
        <a:ext cx="4428492" cy="2091556"/>
      </dsp:txXfrm>
    </dsp:sp>
    <dsp:sp modelId="{BAE96E4B-6304-423B-AB68-9DCB5E2C5AE8}">
      <dsp:nvSpPr>
        <dsp:cNvPr id="0" name=""/>
        <dsp:cNvSpPr/>
      </dsp:nvSpPr>
      <dsp:spPr>
        <a:xfrm rot="5400000">
          <a:off x="5248367" y="1968866"/>
          <a:ext cx="2788741" cy="4428492"/>
        </a:xfrm>
        <a:prstGeom prst="round1Rect">
          <a:avLst/>
        </a:prstGeom>
        <a:gradFill rotWithShape="0">
          <a:gsLst>
            <a:gs pos="0">
              <a:schemeClr val="accent3">
                <a:hueOff val="2375370"/>
                <a:satOff val="12794"/>
                <a:lumOff val="17452"/>
                <a:alphaOff val="0"/>
                <a:tint val="50000"/>
                <a:satMod val="300000"/>
              </a:schemeClr>
            </a:gs>
            <a:gs pos="35000">
              <a:schemeClr val="accent3">
                <a:hueOff val="2375370"/>
                <a:satOff val="12794"/>
                <a:lumOff val="17452"/>
                <a:alphaOff val="0"/>
                <a:tint val="37000"/>
                <a:satMod val="300000"/>
              </a:schemeClr>
            </a:gs>
            <a:gs pos="100000">
              <a:schemeClr val="accent3">
                <a:hueOff val="2375370"/>
                <a:satOff val="12794"/>
                <a:lumOff val="174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charset="0"/>
            </a:rPr>
            <a:t>родной язык, родная литература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28491" y="3485926"/>
        <a:ext cx="4428492" cy="2091556"/>
      </dsp:txXfrm>
    </dsp:sp>
    <dsp:sp modelId="{934ADD3F-1CBB-4FE6-9AB1-9CAC54A6EB09}">
      <dsp:nvSpPr>
        <dsp:cNvPr id="0" name=""/>
        <dsp:cNvSpPr/>
      </dsp:nvSpPr>
      <dsp:spPr>
        <a:xfrm>
          <a:off x="2540798" y="2091556"/>
          <a:ext cx="3775386" cy="1394370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charset="0"/>
            </a:rPr>
            <a:t>Экзамены по выбору:</a:t>
          </a:r>
          <a:endParaRPr lang="ru-RU" sz="3200" kern="1200" dirty="0"/>
        </a:p>
      </dsp:txBody>
      <dsp:txXfrm>
        <a:off x="2608866" y="2159624"/>
        <a:ext cx="3639250" cy="1258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4005367" y="2094348"/>
          <a:ext cx="1915459" cy="89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386"/>
              </a:lnTo>
              <a:lnTo>
                <a:pt x="1915459" y="610386"/>
              </a:lnTo>
              <a:lnTo>
                <a:pt x="1915459" y="8956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077327" y="2094348"/>
          <a:ext cx="1928040" cy="895689"/>
        </a:xfrm>
        <a:custGeom>
          <a:avLst/>
          <a:gdLst/>
          <a:ahLst/>
          <a:cxnLst/>
          <a:rect l="0" t="0" r="0" b="0"/>
          <a:pathLst>
            <a:path>
              <a:moveTo>
                <a:pt x="1928040" y="0"/>
              </a:moveTo>
              <a:lnTo>
                <a:pt x="1928040" y="610386"/>
              </a:lnTo>
              <a:lnTo>
                <a:pt x="0" y="610386"/>
              </a:lnTo>
              <a:lnTo>
                <a:pt x="0" y="8956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733873" y="1999"/>
          <a:ext cx="6542988" cy="20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076066" y="327082"/>
          <a:ext cx="6542988" cy="20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panose="020B0604020202020204" pitchFamily="34" charset="0"/>
            </a:rPr>
            <a:t>Формы проведения государственной итоговой аттестации</a:t>
          </a:r>
          <a:endParaRPr lang="ru-RU" sz="3200" kern="1200" dirty="0"/>
        </a:p>
      </dsp:txBody>
      <dsp:txXfrm>
        <a:off x="1137349" y="388365"/>
        <a:ext cx="6420422" cy="1969783"/>
      </dsp:txXfrm>
    </dsp:sp>
    <dsp:sp modelId="{2CF4BA57-961A-4FCF-8CC1-5A99605133D1}">
      <dsp:nvSpPr>
        <dsp:cNvPr id="0" name=""/>
        <dsp:cNvSpPr/>
      </dsp:nvSpPr>
      <dsp:spPr>
        <a:xfrm>
          <a:off x="504060" y="2990037"/>
          <a:ext cx="3146533" cy="1651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846253" y="3315121"/>
          <a:ext cx="3146533" cy="1651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</a:rPr>
            <a:t>Единый государственный экзамен – </a:t>
          </a: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rPr>
            <a:t>ЕГЭ</a:t>
          </a:r>
          <a:endParaRPr lang="ru-RU" sz="2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894622" y="3363490"/>
        <a:ext cx="3049795" cy="1554694"/>
      </dsp:txXfrm>
    </dsp:sp>
    <dsp:sp modelId="{C5383235-FCDB-4A8C-BD65-028F6930E0B9}">
      <dsp:nvSpPr>
        <dsp:cNvPr id="0" name=""/>
        <dsp:cNvSpPr/>
      </dsp:nvSpPr>
      <dsp:spPr>
        <a:xfrm>
          <a:off x="4334979" y="2990037"/>
          <a:ext cx="3171695" cy="1528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4677172" y="3315121"/>
          <a:ext cx="3171695" cy="152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</a:rPr>
            <a:t>Государственный выпускной экзамен - </a:t>
          </a: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rPr>
            <a:t>ГВЭ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721952" y="3359901"/>
        <a:ext cx="3082135" cy="1439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4005367" y="2094348"/>
          <a:ext cx="1915459" cy="89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386"/>
              </a:lnTo>
              <a:lnTo>
                <a:pt x="1915459" y="610386"/>
              </a:lnTo>
              <a:lnTo>
                <a:pt x="1915459" y="8956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077327" y="2094348"/>
          <a:ext cx="1928040" cy="895689"/>
        </a:xfrm>
        <a:custGeom>
          <a:avLst/>
          <a:gdLst/>
          <a:ahLst/>
          <a:cxnLst/>
          <a:rect l="0" t="0" r="0" b="0"/>
          <a:pathLst>
            <a:path>
              <a:moveTo>
                <a:pt x="1928040" y="0"/>
              </a:moveTo>
              <a:lnTo>
                <a:pt x="1928040" y="610386"/>
              </a:lnTo>
              <a:lnTo>
                <a:pt x="0" y="610386"/>
              </a:lnTo>
              <a:lnTo>
                <a:pt x="0" y="89568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733873" y="1999"/>
          <a:ext cx="6542988" cy="2092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076066" y="327082"/>
          <a:ext cx="6542988" cy="209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anose="020B0604020202020204" pitchFamily="34" charset="0"/>
            </a:rPr>
            <a:t>Два уровня ЕГЭ по математике</a:t>
          </a:r>
          <a:endParaRPr lang="ru-RU" sz="3200" kern="1200" dirty="0"/>
        </a:p>
      </dsp:txBody>
      <dsp:txXfrm>
        <a:off x="1137349" y="388365"/>
        <a:ext cx="6420422" cy="1969783"/>
      </dsp:txXfrm>
    </dsp:sp>
    <dsp:sp modelId="{2CF4BA57-961A-4FCF-8CC1-5A99605133D1}">
      <dsp:nvSpPr>
        <dsp:cNvPr id="0" name=""/>
        <dsp:cNvSpPr/>
      </dsp:nvSpPr>
      <dsp:spPr>
        <a:xfrm>
          <a:off x="504060" y="2990037"/>
          <a:ext cx="3146533" cy="1651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846253" y="3315121"/>
          <a:ext cx="3146533" cy="1651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  <a:latin typeface="+mn-lt"/>
            </a:rPr>
            <a:t>Базовый</a:t>
          </a:r>
          <a:endParaRPr lang="ru-RU" sz="2800" b="1" kern="1200" dirty="0">
            <a:solidFill>
              <a:schemeClr val="accent3">
                <a:lumMod val="75000"/>
              </a:schemeClr>
            </a:solidFill>
            <a:latin typeface="+mn-lt"/>
          </a:endParaRPr>
        </a:p>
      </dsp:txBody>
      <dsp:txXfrm>
        <a:off x="894622" y="3363490"/>
        <a:ext cx="3049795" cy="1554694"/>
      </dsp:txXfrm>
    </dsp:sp>
    <dsp:sp modelId="{C5383235-FCDB-4A8C-BD65-028F6930E0B9}">
      <dsp:nvSpPr>
        <dsp:cNvPr id="0" name=""/>
        <dsp:cNvSpPr/>
      </dsp:nvSpPr>
      <dsp:spPr>
        <a:xfrm>
          <a:off x="4334979" y="2990037"/>
          <a:ext cx="3171695" cy="1528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4677172" y="3315121"/>
          <a:ext cx="3171695" cy="152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75000"/>
                </a:schemeClr>
              </a:solidFill>
              <a:latin typeface="+mn-lt"/>
            </a:rPr>
            <a:t>Профильный</a:t>
          </a:r>
          <a:endParaRPr lang="ru-RU" sz="3200" b="1" kern="1200" dirty="0">
            <a:solidFill>
              <a:schemeClr val="accent3">
                <a:lumMod val="75000"/>
              </a:schemeClr>
            </a:solidFill>
            <a:latin typeface="+mn-lt"/>
          </a:endParaRPr>
        </a:p>
      </dsp:txBody>
      <dsp:txXfrm>
        <a:off x="4721952" y="3359901"/>
        <a:ext cx="3082135" cy="143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1BB17-6AE0-4EA3-84D1-E0594962A7ED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862206-EDEA-4F7E-8C74-77358857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0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C5C336-7A27-4B52-9F52-7C160121F123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68E4E9-1EC5-4020-9654-AC7E57D52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805AA1-95F6-4063-92E0-7804D7FA0A9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8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3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 по математике проводится по двум уровням: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(абзац введен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16.01.2015 N 9)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ЕГЭ, результаты которого признаются в качестве результатов ГИА общеобразовательными организациями и профессиональными образовательными организациями (далее - ЕГЭ по математике базового уровня);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(абзац введен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16.01.2015 N 9)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ЕГЭ, результаты которого признаются в качестве результатов ГИА общеобразовательными организациями и профессиональными образовательными организациями, а также в качестве результатов вступительных испытаний по математике при приеме на обучение по образовательным программам высшего образования - программам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бакалавриата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программам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специалитета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образовательные организации высшего образования (далее - ЕГЭ по математике профильного уровня);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(абзац введен Приказом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16.01.2015 N 9)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9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 ограниченными возможностями здоровья при подаче заявления на написание итогового сочинения (изложения) предъявляют копию рекомендаций психолого-медико-педагогической комиссии, а обучающиеся дети-инвалиды и инвалиды - оригинал или заверенную в установленном порядке копию справки, подтверждающей факт установления инвалидности, выданной федеральным государственным учреждением медико-социальной экспертизы. 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4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7EBF7F-8556-4510-9D0D-B7B40B3E189A}" type="slidenum">
              <a:rPr kumimoji="0" lang="ru-RU" altLang="ru-RU"/>
              <a:pPr>
                <a:spcBef>
                  <a:spcPct val="0"/>
                </a:spcBef>
              </a:pPr>
              <a:t>51</a:t>
            </a:fld>
            <a:endParaRPr kumimoji="0" lang="ru-RU" altLang="ru-RU"/>
          </a:p>
        </p:txBody>
      </p:sp>
      <p:sp>
        <p:nvSpPr>
          <p:cNvPr id="22733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3950" y="688975"/>
            <a:ext cx="4598988" cy="3449638"/>
          </a:xfrm>
          <a:ln/>
        </p:spPr>
      </p:sp>
      <p:sp>
        <p:nvSpPr>
          <p:cNvPr id="227332" name="Заметки 2"/>
          <p:cNvSpPr>
            <a:spLocks noGrp="1"/>
          </p:cNvSpPr>
          <p:nvPr>
            <p:ph type="body" idx="1"/>
          </p:nvPr>
        </p:nvSpPr>
        <p:spPr>
          <a:xfrm>
            <a:off x="684213" y="4368800"/>
            <a:ext cx="5476875" cy="4138613"/>
          </a:xfrm>
          <a:noFill/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ru-RU" altLang="ru-RU" dirty="0" smtClean="0"/>
              <a:t>Содержание индивидуального комплекта в этом году не изменилось. Обратите внимание, что штрих-коды на </a:t>
            </a:r>
            <a:r>
              <a:rPr lang="ru-RU" altLang="ru-RU" dirty="0" err="1" smtClean="0"/>
              <a:t>КИМах</a:t>
            </a:r>
            <a:r>
              <a:rPr lang="ru-RU" altLang="ru-RU" dirty="0" smtClean="0"/>
              <a:t> и бланках не совпадают (уже в течение нескольких лет), при этом база с соответствиями находится в ФЦТ).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ru-RU" altLang="ru-RU" dirty="0" smtClean="0"/>
              <a:t>Необходимо отметить, что пакеты с комплектами из 15 или 5 индивидуальных пакетов выдаются строго на аудиторию, и передача неиспользованных индивидуальных комплектов из одной аудитории в другую является грубейшим нарушением процедуры проведения ЕГЭ.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ru-RU" altLang="ru-RU" dirty="0" smtClean="0"/>
              <a:t>По упаковке экзаменационных работ. Когда работы учеников будут разложены по возвратным пакетам, необходимо их обязательно запечатать.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ru-RU" altLang="ru-RU" dirty="0" smtClean="0"/>
              <a:t>Бланки должны быть развернуты в одну сторону, перегибы не допускаются.</a:t>
            </a:r>
          </a:p>
        </p:txBody>
      </p:sp>
      <p:sp>
        <p:nvSpPr>
          <p:cNvPr id="227333" name="Номер слайда 3"/>
          <p:cNvSpPr txBox="1">
            <a:spLocks noGrp="1"/>
          </p:cNvSpPr>
          <p:nvPr/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4B190C-CB03-4258-A614-1BC3322C0E5F}" type="slidenum">
              <a:rPr kumimoji="0"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kumimoji="0"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7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384F-9956-4607-A712-453FC041A7E6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0C99-4B88-4E0F-9160-4520B19EB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906B-6E0E-460C-A844-4D9D6ED80C9C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3F1C-64E0-4B2B-B967-4C768708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9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9636-5B5C-4F53-B097-318C30F8DAC1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E91F-C6E1-431C-8849-1E0710E6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EA31-71AA-480B-B7A6-7BCD6EEB2310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CDD3-E948-4D97-886A-9D676ACB5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1441-7983-4AD1-937B-445CAFA8A718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2868-4F56-4B23-A20B-DDE1180A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0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4A27-4130-46E9-B76C-4F9A2AC8C181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A75C-2CC2-4CD6-BA5A-5DB24B52A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2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857E-1DBF-4ADE-88FD-E1E88ED49E9F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EA30-EA0A-43BF-8B6F-39A85627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0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94A1-F096-4B95-ACA6-1D66D992C369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8E2D-1C6A-4350-A737-C1D7D7B2A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C468-7D6E-4589-817F-98B7A5FAA0F8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A60C-D17A-440C-A2B5-F7F0231A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4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44B1-2203-4D6F-837B-8802A52B585D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6AF7-6C34-46F6-BFF7-689A8D7D0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4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CE0F-84E2-47D6-93D7-FCFE30137DBF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8234-6595-4277-B9B3-5FD93FB1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EFA96-170D-4735-A302-D93E3963863B}" type="datetime1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BF142-4F9A-46B0-B16B-859A17F57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8"/>
          <p:cNvGrpSpPr>
            <a:grpSpLocks/>
          </p:cNvGrpSpPr>
          <p:nvPr/>
        </p:nvGrpSpPr>
        <p:grpSpPr bwMode="auto">
          <a:xfrm>
            <a:off x="365918" y="-17781"/>
            <a:ext cx="8480425" cy="6094411"/>
            <a:chOff x="14441" y="229280"/>
            <a:chExt cx="8588067" cy="6093851"/>
          </a:xfrm>
        </p:grpSpPr>
        <p:pic>
          <p:nvPicPr>
            <p:cNvPr id="4103" name="Рисунок 6" descr="буквы1.jpg"/>
            <p:cNvPicPr>
              <a:picLocks noChangeAspect="1"/>
            </p:cNvPicPr>
            <p:nvPr/>
          </p:nvPicPr>
          <p:blipFill>
            <a:blip r:embed="rId2" cstate="print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1" y="671072"/>
              <a:ext cx="8129458" cy="565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0496" y="229280"/>
              <a:ext cx="8072012" cy="461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  <a:cs typeface="+mn-cs"/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20072" y="5877271"/>
            <a:ext cx="3495328" cy="209761"/>
          </a:xfrm>
        </p:spPr>
        <p:txBody>
          <a:bodyPr/>
          <a:lstStyle/>
          <a:p>
            <a:pPr>
              <a:defRPr/>
            </a:pPr>
            <a:fld id="{4DA09C6E-2F87-4D03-ACB4-27BDCC3DF9E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4101" name="Rectangle 9"/>
          <p:cNvSpPr>
            <a:spLocks noGrp="1"/>
          </p:cNvSpPr>
          <p:nvPr>
            <p:ph type="ctrTitle" idx="4294967295"/>
          </p:nvPr>
        </p:nvSpPr>
        <p:spPr>
          <a:xfrm>
            <a:off x="755650" y="765175"/>
            <a:ext cx="7700963" cy="30956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О нормативном обеспечении </a:t>
            </a:r>
            <a:b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организации и проведения государственной итоговой аттестации </a:t>
            </a:r>
            <a:b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по образовательным программам среднего общего образования </a:t>
            </a:r>
            <a:b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в </a:t>
            </a: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1" y="4581128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Таран Татьяна Васильевна,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заместитель директора МАОУ «Лицей № 82 г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Челябинска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576546"/>
              </p:ext>
            </p:extLst>
          </p:nvPr>
        </p:nvGraphicFramePr>
        <p:xfrm>
          <a:off x="251520" y="404664"/>
          <a:ext cx="8352928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069C5-E623-4926-B5F8-03B882389CE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http://im3-tub-ru.yandex.net/i?id=79097122-50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6792"/>
            <a:ext cx="4104580" cy="273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/>
          </p:cNvSpPr>
          <p:nvPr>
            <p:ph type="title"/>
          </p:nvPr>
        </p:nvSpPr>
        <p:spPr>
          <a:xfrm>
            <a:off x="207963" y="115888"/>
            <a:ext cx="6667500" cy="1598612"/>
          </a:xfrm>
        </p:spPr>
        <p:txBody>
          <a:bodyPr/>
          <a:lstStyle/>
          <a:p>
            <a:r>
              <a:rPr lang="ru-RU" sz="3200" b="1" smtClean="0">
                <a:solidFill>
                  <a:srgbClr val="BC5632"/>
                </a:solidFill>
                <a:latin typeface="Arial" panose="020B0604020202020204" pitchFamily="34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2987824" y="1844825"/>
            <a:ext cx="5905351" cy="3672408"/>
          </a:xfrm>
        </p:spPr>
        <p:txBody>
          <a:bodyPr/>
          <a:lstStyle/>
          <a:p>
            <a:pPr algn="ctr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Arial" panose="020B0604020202020204" pitchFamily="34" charset="0"/>
              </a:rPr>
              <a:t>Единый государственный экзамен – </a:t>
            </a:r>
            <a:r>
              <a:rPr lang="ru-RU" sz="2800" b="1" dirty="0">
                <a:solidFill>
                  <a:srgbClr val="BC5632"/>
                </a:solidFill>
                <a:latin typeface="Arial" panose="020B0604020202020204" pitchFamily="34" charset="0"/>
              </a:rPr>
              <a:t>Е</a:t>
            </a:r>
            <a:r>
              <a:rPr lang="ru-RU" sz="2800" b="1" dirty="0" smtClean="0">
                <a:solidFill>
                  <a:srgbClr val="BC5632"/>
                </a:solidFill>
                <a:latin typeface="Arial" panose="020B0604020202020204" pitchFamily="34" charset="0"/>
              </a:rPr>
              <a:t>ГЭ</a:t>
            </a:r>
          </a:p>
          <a:p>
            <a:pPr algn="just">
              <a:buClr>
                <a:srgbClr val="FF3300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</a:rPr>
              <a:t>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 КИМ)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D15F4-F840-4386-A439-59A70DEF48B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C00000"/>
                </a:solidFill>
              </a:rPr>
              <a:t>Что такое ЕГЭ?</a:t>
            </a:r>
            <a:r>
              <a:rPr lang="ru-RU" altLang="ru-RU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484313"/>
            <a:ext cx="7653337" cy="40894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</a:rPr>
              <a:t>ЕГЭ </a:t>
            </a:r>
            <a:r>
              <a:rPr lang="ru-RU" altLang="ru-RU" sz="2800" dirty="0" smtClean="0">
                <a:solidFill>
                  <a:srgbClr val="0033CC"/>
                </a:solidFill>
              </a:rPr>
              <a:t>- 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это Единый Государственный Экзамен. Итак, расшифруем это понятие: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</a:rPr>
              <a:t>Единый 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- значит одна форма сдачи экзамена для всех регионов России, принявших систему ЕГЭ;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</a:rPr>
              <a:t>Государственный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 - значит заменяющий школьные, выпускные, государственные экзамены; ну а слово </a:t>
            </a:r>
          </a:p>
          <a:p>
            <a:pPr eaLnBrk="1" hangingPunct="1"/>
            <a:r>
              <a:rPr lang="ru-RU" altLang="ru-RU" sz="2800" b="1" dirty="0" smtClean="0">
                <a:solidFill>
                  <a:srgbClr val="990000"/>
                </a:solidFill>
              </a:rPr>
              <a:t>Экзамен</a:t>
            </a:r>
            <a:r>
              <a:rPr lang="ru-RU" altLang="ru-RU" sz="2800" b="1" dirty="0" smtClean="0">
                <a:solidFill>
                  <a:srgbClr val="0033CC"/>
                </a:solidFill>
              </a:rPr>
              <a:t>, я думаю, расшифровывать не имеет смысла.</a:t>
            </a:r>
            <a:br>
              <a:rPr lang="ru-RU" altLang="ru-RU" sz="2800" b="1" dirty="0" smtClean="0">
                <a:solidFill>
                  <a:srgbClr val="0033CC"/>
                </a:solidFill>
              </a:rPr>
            </a:br>
            <a:endParaRPr lang="ru-RU" altLang="ru-RU" sz="2800" b="1" dirty="0" smtClean="0">
              <a:solidFill>
                <a:srgbClr val="0033CC"/>
              </a:solidFill>
            </a:endParaRPr>
          </a:p>
        </p:txBody>
      </p:sp>
      <p:pic>
        <p:nvPicPr>
          <p:cNvPr id="168964" name="Picture 4" descr="5285807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-242888"/>
            <a:ext cx="2305050" cy="23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/>
          <a:lstStyle/>
          <a:p>
            <a:r>
              <a:rPr lang="ru-RU" sz="3200" b="1" smtClean="0">
                <a:solidFill>
                  <a:srgbClr val="BC5632"/>
                </a:solidFill>
                <a:latin typeface="Arial" panose="020B0604020202020204" pitchFamily="34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79388" y="1484313"/>
            <a:ext cx="8785225" cy="4872037"/>
          </a:xfrm>
        </p:spPr>
        <p:txBody>
          <a:bodyPr/>
          <a:lstStyle/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Государственный выпускной экзамен, </a:t>
            </a:r>
            <a:r>
              <a:rPr lang="ru-RU" sz="2000" b="1" dirty="0" smtClean="0">
                <a:solidFill>
                  <a:srgbClr val="240AE4"/>
                </a:solidFill>
              </a:rPr>
              <a:t>ГВЭ</a:t>
            </a:r>
            <a:r>
              <a:rPr lang="ru-RU" sz="2000" b="1" dirty="0" smtClean="0"/>
              <a:t> проводится в форме письменных или устных экзаменов с использованием текстов, тем, заданий, билетов для:</a:t>
            </a: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2000" b="1" dirty="0" smtClean="0"/>
              <a:t> обучающихся, освоивших образовательные программы основного общего образования в специальных учебно-воспитательных учреждениях открытого и закрытого типов, а также в учреждениях, исполняющих наказание в виде лишения свободы;</a:t>
            </a: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2000" b="1" dirty="0" smtClean="0"/>
              <a:t>обучающихся с ограниченными возможностями здоровья, детей-инвалидов и инвалидов, освоивших образовательные программы основного общего образования;</a:t>
            </a:r>
          </a:p>
          <a:p>
            <a:pPr algn="just">
              <a:buClr>
                <a:srgbClr val="240AE4"/>
              </a:buClr>
              <a:buSzPct val="120000"/>
              <a:buFont typeface="Wingdings" panose="05000000000000000000" pitchFamily="2" charset="2"/>
              <a:buChar char="Ø"/>
            </a:pPr>
            <a:r>
              <a:rPr lang="ru-RU" sz="2000" b="1" dirty="0"/>
              <a:t>для обучающихся, освоивших в 2014 - 2018 годах образовательные программы среднего общего образования в образовательных организациях, расположенных на территориях Республики Крым и города федерального значения </a:t>
            </a:r>
            <a:r>
              <a:rPr lang="ru-RU" sz="2000" b="1" dirty="0" smtClean="0"/>
              <a:t>Севастополя.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D5131-6BA8-4A68-B392-DA943E9CD7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8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625750"/>
              </p:ext>
            </p:extLst>
          </p:nvPr>
        </p:nvGraphicFramePr>
        <p:xfrm>
          <a:off x="251520" y="404664"/>
          <a:ext cx="8352928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069C5-E623-4926-B5F8-03B882389CE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350"/>
            <a:ext cx="4896297" cy="699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19322"/>
            <a:ext cx="1368152" cy="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1" y="95251"/>
            <a:ext cx="4783037" cy="663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0" y="332656"/>
            <a:ext cx="1368152" cy="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88913"/>
            <a:ext cx="485933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1368152" cy="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0"/>
            <a:ext cx="6867525" cy="1065213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/>
              <a:t>ПЕРВИЧНЫЙ БАЛЛ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Первичный балл</a:t>
            </a:r>
            <a:r>
              <a:rPr lang="ru-RU" altLang="ru-RU" sz="3200" b="1" smtClean="0"/>
              <a:t> —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это сумма оценок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за выполненные задания.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Верно выполненное задание части   В оценивается </a:t>
            </a:r>
            <a:r>
              <a:rPr lang="ru-RU" altLang="ru-RU" sz="3200" b="1" smtClean="0">
                <a:solidFill>
                  <a:srgbClr val="FF0000"/>
                </a:solidFill>
              </a:rPr>
              <a:t>в 1 балл</a:t>
            </a:r>
            <a:r>
              <a:rPr lang="ru-RU" altLang="ru-RU" sz="3200" b="1" smtClean="0"/>
              <a:t>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 части С — </a:t>
            </a:r>
            <a:r>
              <a:rPr lang="ru-RU" altLang="ru-RU" sz="3200" b="1" smtClean="0">
                <a:solidFill>
                  <a:srgbClr val="FF0000"/>
                </a:solidFill>
              </a:rPr>
              <a:t>до 4 баллов</a:t>
            </a:r>
            <a:r>
              <a:rPr lang="ru-RU" altLang="ru-RU" sz="3200" b="1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09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0"/>
            <a:ext cx="5997575" cy="10652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ТЕСТОВЫЙ БАЛЛ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200" b="1" u="sng" smtClean="0">
                <a:solidFill>
                  <a:srgbClr val="FF0000"/>
                </a:solidFill>
              </a:rPr>
              <a:t>Тестовый балл</a:t>
            </a:r>
            <a:r>
              <a:rPr lang="ru-RU" altLang="ru-RU" sz="3200" b="1" smtClean="0"/>
              <a:t> —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это балл по стобалльной шкале, получаемый с помощью специальной статистической обработки заполненных бланков на этапе окончательной обработки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8060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18108"/>
            <a:ext cx="6347048" cy="135470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документы, регламентирующие организацию и проведение ГИА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913228"/>
            <a:ext cx="8568952" cy="4036051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</a:rPr>
              <a:t>Федеральный закон </a:t>
            </a:r>
            <a:r>
              <a:rPr lang="ru-RU" alt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3">
                    <a:lumMod val="75000"/>
                  </a:schemeClr>
                </a:solidFill>
              </a:rPr>
              <a:t>от 27.12.2012 № 273-ФЗ «Об образовании в РФ»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altLang="ru-RU" sz="2400" dirty="0" smtClean="0">
                <a:solidFill>
                  <a:schemeClr val="accent3">
                    <a:lumMod val="75000"/>
                  </a:schemeClr>
                </a:solidFill>
              </a:rPr>
              <a:t>(ст.59 «Итоговая аттестация»);</a:t>
            </a:r>
          </a:p>
          <a:p>
            <a:pPr algn="just"/>
            <a:endParaRPr lang="ru-RU" sz="2400" b="1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Порядок проведения ГИА по образовательным программам среднего общего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образования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Утвержден приказом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Министерства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образования 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науки Российской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Федерации от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26 декабря 2013 г. N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1400, в ред.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Приказа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Минобрнауки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России от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09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01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.201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N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);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400" dirty="0" smtClean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b="1" dirty="0"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BA75C-2CC2-4CD6-BA5A-5DB24B52A2D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6322" name="Picture 2" descr="http://esshool2.edusite.ru/images/gi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423">
            <a:off x="-63953" y="308226"/>
            <a:ext cx="2469257" cy="12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08962" cy="1081088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Оценка результатов государственной   аттестации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84313"/>
            <a:ext cx="7221537" cy="4594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b="1" dirty="0" smtClean="0"/>
              <a:t>При проведении государственной (итоговой) аттестации в форме ЕГЭ используется </a:t>
            </a:r>
            <a:r>
              <a:rPr lang="ru-RU" altLang="ru-RU" sz="2200" b="1" u="sng" dirty="0" err="1" smtClean="0">
                <a:solidFill>
                  <a:srgbClr val="FF0000"/>
                </a:solidFill>
              </a:rPr>
              <a:t>стобалльная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 система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 оценки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.</a:t>
            </a:r>
            <a:endParaRPr lang="ru-RU" altLang="ru-RU" sz="2200" b="1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200" b="1" dirty="0" err="1" smtClean="0"/>
              <a:t>Рособрнадзор</a:t>
            </a:r>
            <a:r>
              <a:rPr lang="ru-RU" altLang="ru-RU" sz="2200" b="1" dirty="0" smtClean="0"/>
              <a:t>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ежегодно устанавливает</a:t>
            </a:r>
            <a:r>
              <a:rPr lang="ru-RU" altLang="ru-RU" sz="2200" b="1" dirty="0" smtClean="0"/>
              <a:t> по каждому  предмету минимальное количество баллов ЕГЭ, подтверждающее освоение выпускником основных общеобразовательных программ среднего (полного) общего образования.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dirty="0" smtClean="0"/>
              <a:t>Результаты   аттестации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признаются удовлетворительными</a:t>
            </a:r>
            <a:r>
              <a:rPr lang="ru-RU" altLang="ru-RU" sz="2200" b="1" dirty="0" smtClean="0"/>
              <a:t> в случае, если выпускник по обязательным   предметам (русский язык и математика) при сдаче ЕГЭ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набрал количество баллов не ниже минимального</a:t>
            </a:r>
            <a:r>
              <a:rPr lang="ru-RU" altLang="ru-RU" sz="2200" b="1" dirty="0" smtClean="0"/>
              <a:t>.  </a:t>
            </a:r>
            <a:endParaRPr lang="ru-RU" altLang="ru-RU" sz="22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9852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6867525" cy="119697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Оценка результатов государственной   аттестации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7437438" cy="415131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Выпускникам, не прошедшим государственной (итоговой) аттестации или получившим на государственной (итоговой) аттестации </a:t>
            </a:r>
            <a:r>
              <a:rPr lang="ru-RU" altLang="ru-RU" sz="2000" b="1" u="sng" dirty="0" smtClean="0"/>
              <a:t>неудовлетворительные результаты по русскому языку и математике</a:t>
            </a:r>
            <a:r>
              <a:rPr lang="ru-RU" altLang="ru-RU" sz="2000" b="1" dirty="0" smtClean="0"/>
              <a:t>, либо получившим повторно </a:t>
            </a:r>
            <a:r>
              <a:rPr lang="ru-RU" altLang="ru-RU" sz="2000" b="1" u="sng" dirty="0" smtClean="0"/>
              <a:t>неудовлетворительный результат по одному из этих предметов</a:t>
            </a:r>
            <a:r>
              <a:rPr lang="ru-RU" altLang="ru-RU" sz="2000" b="1" dirty="0" smtClean="0"/>
              <a:t> на государственной (итоговой) аттестации в дополнительные сроки,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выдается справка об обучении в образовательном учреждении</a:t>
            </a:r>
          </a:p>
          <a:p>
            <a:pPr eaLnBrk="1" hangingPunct="1"/>
            <a:r>
              <a:rPr lang="ru-RU" altLang="ru-RU" sz="2000" b="1" dirty="0" smtClean="0"/>
              <a:t>Указанным выпускникам предоставляется </a:t>
            </a:r>
            <a:r>
              <a:rPr lang="ru-RU" altLang="ru-RU" sz="2000" b="1" u="sng" dirty="0" smtClean="0"/>
              <a:t>право пройти государственную</a:t>
            </a:r>
            <a:r>
              <a:rPr lang="ru-RU" altLang="ru-RU" sz="2000" b="1" dirty="0" smtClean="0"/>
              <a:t> (итоговую) аттестацию по соответствующим общеобразовательным предметам не ранее чем </a:t>
            </a:r>
            <a:r>
              <a:rPr lang="ru-RU" altLang="ru-RU" sz="2000" b="1" u="sng" dirty="0" smtClean="0">
                <a:solidFill>
                  <a:srgbClr val="FF0000"/>
                </a:solidFill>
              </a:rPr>
              <a:t>через год</a:t>
            </a:r>
            <a:r>
              <a:rPr lang="ru-RU" altLang="ru-RU" sz="2000" b="1" u="sng" dirty="0" smtClean="0"/>
              <a:t> </a:t>
            </a:r>
            <a:r>
              <a:rPr lang="ru-RU" altLang="ru-RU" sz="2000" b="1" dirty="0" smtClean="0"/>
              <a:t>в сроки и в формах, установленных настоящим Положением.</a:t>
            </a:r>
            <a:r>
              <a:rPr lang="ru-RU" altLang="ru-R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6429375" cy="10652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МИНИМАЛЬНЫЙ БАЛЛ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27225"/>
            <a:ext cx="7508875" cy="41513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Минимальное количество баллов</a:t>
            </a:r>
            <a:r>
              <a:rPr lang="ru-RU" altLang="ru-RU" sz="3200" b="1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  по каждому предмету ЕГЭ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  не требует     ежегодного пересмотра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200" b="1" smtClean="0"/>
              <a:t>    </a:t>
            </a:r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769">
            <a:off x="4932363" y="4149725"/>
            <a:ext cx="2997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5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title"/>
          </p:nvPr>
        </p:nvSpPr>
        <p:spPr>
          <a:xfrm>
            <a:off x="2555875" y="476250"/>
            <a:ext cx="6362700" cy="1065213"/>
          </a:xfrm>
        </p:spPr>
        <p:txBody>
          <a:bodyPr/>
          <a:lstStyle/>
          <a:p>
            <a:pPr eaLnBrk="1" hangingPunct="1"/>
            <a:r>
              <a:rPr kumimoji="1" lang="ru-RU" altLang="ru-RU" b="1" smtClean="0"/>
              <a:t>Обязательные предметы:</a:t>
            </a:r>
            <a:r>
              <a:rPr kumimoji="1" lang="ru-RU" altLang="ru-RU" sz="3200" smtClean="0">
                <a:solidFill>
                  <a:schemeClr val="tx1"/>
                </a:solidFill>
              </a:rPr>
              <a:t/>
            </a:r>
            <a:br>
              <a:rPr kumimoji="1" lang="ru-RU" altLang="ru-RU" sz="3200" smtClean="0">
                <a:solidFill>
                  <a:schemeClr val="tx1"/>
                </a:solidFill>
              </a:rPr>
            </a:br>
            <a:endParaRPr kumimoji="1" lang="ru-RU" altLang="ru-RU" sz="3200" smtClean="0">
              <a:solidFill>
                <a:schemeClr val="tx1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835150" y="2163763"/>
            <a:ext cx="64817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/>
              <a:t>русский язык - </a:t>
            </a:r>
            <a:r>
              <a:rPr lang="ru-RU" altLang="ru-RU" sz="4000" b="1">
                <a:solidFill>
                  <a:srgbClr val="FF0000"/>
                </a:solidFill>
              </a:rPr>
              <a:t>36</a:t>
            </a:r>
            <a:r>
              <a:rPr lang="ru-RU" altLang="ru-RU" sz="4000" b="1"/>
              <a:t> баллов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bg1"/>
                </a:solidFill>
              </a:rPr>
              <a:t> </a:t>
            </a:r>
            <a:endParaRPr lang="ru-RU" altLang="ru-RU" sz="40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/>
              <a:t>Математика -  </a:t>
            </a:r>
            <a:r>
              <a:rPr lang="ru-RU" altLang="ru-RU" sz="4000" b="1">
                <a:solidFill>
                  <a:srgbClr val="FF0000"/>
                </a:solidFill>
              </a:rPr>
              <a:t>27</a:t>
            </a:r>
            <a:r>
              <a:rPr lang="ru-RU" altLang="ru-RU" sz="4000" b="1"/>
              <a:t> баллов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i="1">
                <a:solidFill>
                  <a:schemeClr val="bg1"/>
                </a:solidFill>
              </a:rPr>
              <a:t> </a:t>
            </a:r>
            <a:endParaRPr lang="ru-RU" altLang="ru-RU" sz="1800"/>
          </a:p>
        </p:txBody>
      </p:sp>
      <p:grpSp>
        <p:nvGrpSpPr>
          <p:cNvPr id="179205" name="Group 6"/>
          <p:cNvGrpSpPr>
            <a:grpSpLocks/>
          </p:cNvGrpSpPr>
          <p:nvPr/>
        </p:nvGrpSpPr>
        <p:grpSpPr bwMode="auto">
          <a:xfrm>
            <a:off x="179388" y="188913"/>
            <a:ext cx="2232025" cy="2159000"/>
            <a:chOff x="657" y="2251"/>
            <a:chExt cx="1452" cy="1497"/>
          </a:xfrm>
        </p:grpSpPr>
        <p:pic>
          <p:nvPicPr>
            <p:cNvPr id="179207" name="Picture 7" descr="Картинка 3 из 2856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251"/>
              <a:ext cx="1425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08" name="Oval 8"/>
            <p:cNvSpPr>
              <a:spLocks noChangeArrowheads="1"/>
            </p:cNvSpPr>
            <p:nvPr/>
          </p:nvSpPr>
          <p:spPr bwMode="auto">
            <a:xfrm>
              <a:off x="1882" y="2296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9209" name="Oval 9"/>
            <p:cNvSpPr>
              <a:spLocks noChangeArrowheads="1"/>
            </p:cNvSpPr>
            <p:nvPr/>
          </p:nvSpPr>
          <p:spPr bwMode="auto">
            <a:xfrm>
              <a:off x="1927" y="3612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79210" name="Oval 10"/>
            <p:cNvSpPr>
              <a:spLocks noChangeArrowheads="1"/>
            </p:cNvSpPr>
            <p:nvPr/>
          </p:nvSpPr>
          <p:spPr bwMode="auto">
            <a:xfrm>
              <a:off x="703" y="3612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pic>
        <p:nvPicPr>
          <p:cNvPr id="1792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2871788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9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34143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C0000"/>
                </a:solidFill>
              </a:rPr>
              <a:t>Предметы по выбору:</a:t>
            </a:r>
            <a:r>
              <a:rPr lang="ru-RU" altLang="ru-RU" smtClean="0"/>
              <a:t>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052736"/>
            <a:ext cx="6985074" cy="5255989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физика</a:t>
            </a:r>
            <a:r>
              <a:rPr lang="ru-RU" altLang="ru-RU" b="1" dirty="0" smtClean="0"/>
              <a:t> 36 баллов;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химия</a:t>
            </a:r>
            <a:r>
              <a:rPr lang="ru-RU" altLang="ru-RU" b="1" dirty="0" smtClean="0"/>
              <a:t> 36 баллов;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информатика </a:t>
            </a:r>
            <a:r>
              <a:rPr lang="ru-RU" altLang="ru-RU" b="1" dirty="0" smtClean="0">
                <a:solidFill>
                  <a:srgbClr val="C00000"/>
                </a:solidFill>
              </a:rPr>
              <a:t>и ИКТ </a:t>
            </a:r>
            <a:r>
              <a:rPr lang="ru-RU" altLang="ru-RU" b="1" dirty="0" smtClean="0"/>
              <a:t>40 баллов;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биология</a:t>
            </a:r>
            <a:r>
              <a:rPr lang="ru-RU" altLang="ru-RU" b="1" dirty="0" smtClean="0"/>
              <a:t> 36 баллов; 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история</a:t>
            </a:r>
            <a:r>
              <a:rPr lang="ru-RU" altLang="ru-RU" b="1" dirty="0" smtClean="0"/>
              <a:t> 32 балла;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география</a:t>
            </a:r>
            <a:r>
              <a:rPr lang="ru-RU" altLang="ru-RU" b="1" dirty="0" smtClean="0"/>
              <a:t> 37 баллов;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обществознание</a:t>
            </a:r>
            <a:r>
              <a:rPr lang="ru-RU" altLang="ru-RU" b="1" dirty="0" smtClean="0"/>
              <a:t> 42 балла;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литература</a:t>
            </a:r>
            <a:r>
              <a:rPr lang="ru-RU" altLang="ru-RU" b="1" dirty="0" smtClean="0"/>
              <a:t> 32 балла;  </a:t>
            </a:r>
            <a:r>
              <a:rPr lang="ru-RU" altLang="ru-RU" b="1" i="1" dirty="0" smtClean="0"/>
              <a:t> 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>
                <a:solidFill>
                  <a:srgbClr val="CC0000"/>
                </a:solidFill>
              </a:rPr>
              <a:t>Иностранные языки</a:t>
            </a:r>
            <a:r>
              <a:rPr lang="ru-RU" altLang="ru-RU" b="1" dirty="0" smtClean="0"/>
              <a:t>  22 балла.   </a:t>
            </a:r>
            <a:r>
              <a:rPr lang="ru-RU" altLang="ru-RU" b="1" i="1" dirty="0" smtClean="0"/>
              <a:t> 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321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608918" y="397391"/>
            <a:ext cx="7535082" cy="7901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500" dirty="0">
                <a:latin typeface="Arial" charset="0"/>
              </a:rPr>
              <a:t/>
            </a:r>
            <a:br>
              <a:rPr lang="ru-RU" altLang="ru-RU" sz="3500" dirty="0">
                <a:latin typeface="Arial" charset="0"/>
              </a:rPr>
            </a:br>
            <a:endParaRPr lang="ru-RU" altLang="ru-RU" sz="3500" dirty="0">
              <a:latin typeface="Arial" charset="0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1852830" y="1457406"/>
            <a:ext cx="6175554" cy="3411754"/>
          </a:xfrm>
          <a:solidFill>
            <a:schemeClr val="bg1"/>
          </a:solidFill>
        </p:spPr>
        <p:txBody>
          <a:bodyPr/>
          <a:lstStyle/>
          <a:p>
            <a:pPr marL="471994" lvl="1" indent="0" eaLnBrk="1" hangingPunct="1">
              <a:buNone/>
            </a:pPr>
            <a:r>
              <a:rPr lang="ru-RU" altLang="ru-RU" sz="3200" b="1" dirty="0">
                <a:latin typeface="Arial" charset="0"/>
                <a:cs typeface="Arial" charset="0"/>
              </a:rPr>
              <a:t>Выпускников - </a:t>
            </a:r>
            <a:r>
              <a:rPr lang="en-US" altLang="ru-RU" sz="32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92</a:t>
            </a:r>
            <a:endParaRPr lang="ru-RU" altLang="ru-RU" sz="3200" b="1" dirty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pPr marL="471994" lvl="1" indent="0" eaLnBrk="1" hangingPunct="1">
              <a:buNone/>
            </a:pPr>
            <a:r>
              <a:rPr lang="ru-RU" altLang="ru-RU" sz="3200" b="1" dirty="0">
                <a:latin typeface="Arial" charset="0"/>
                <a:cs typeface="Arial" charset="0"/>
              </a:rPr>
              <a:t>Аттестат  с отличием </a:t>
            </a:r>
            <a:r>
              <a:rPr lang="ru-RU" altLang="ru-RU" sz="3200" b="1" dirty="0" smtClean="0">
                <a:latin typeface="Arial" charset="0"/>
                <a:cs typeface="Arial" charset="0"/>
              </a:rPr>
              <a:t>– </a:t>
            </a:r>
            <a:r>
              <a:rPr lang="en-US" altLang="ru-RU" sz="32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10</a:t>
            </a:r>
          </a:p>
          <a:p>
            <a:pPr marL="471994" lvl="1" indent="0" eaLnBrk="1" hangingPunct="1">
              <a:buNone/>
            </a:pPr>
            <a:r>
              <a:rPr lang="ru-RU" altLang="ru-RU" sz="3200" b="1" dirty="0" err="1" smtClean="0">
                <a:latin typeface="Arial" charset="0"/>
                <a:cs typeface="Arial" charset="0"/>
              </a:rPr>
              <a:t>Стобалльник</a:t>
            </a:r>
            <a:r>
              <a:rPr lang="ru-RU" altLang="ru-RU" sz="3200" b="1" dirty="0" err="1" smtClean="0">
                <a:latin typeface="Arial" charset="0"/>
                <a:cs typeface="Arial" charset="0"/>
              </a:rPr>
              <a:t>и</a:t>
            </a:r>
            <a:r>
              <a:rPr lang="ru-RU" altLang="ru-RU" sz="3200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 – 2 </a:t>
            </a:r>
            <a:r>
              <a:rPr lang="ru-RU" altLang="ru-RU" b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человека (русский язык, физика)</a:t>
            </a:r>
            <a:endParaRPr lang="ru-RU" altLang="ru-RU" b="1" dirty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pPr marL="471994" lvl="1" indent="0" eaLnBrk="1" hangingPunct="1">
              <a:buNone/>
            </a:pPr>
            <a:endParaRPr lang="ru-RU" altLang="ru-RU" sz="3200" b="1" dirty="0">
              <a:latin typeface="Arial" charset="0"/>
              <a:cs typeface="Arial" charset="0"/>
            </a:endParaRPr>
          </a:p>
        </p:txBody>
      </p:sp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827536" y="253138"/>
            <a:ext cx="3719317" cy="68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2688" tIns="26344" rIns="52688" bIns="26344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1387475" indent="-533400" eaLnBrk="0" hangingPunct="0">
              <a:spcBef>
                <a:spcPct val="20000"/>
              </a:spcBef>
              <a:buFont typeface="Arial" charset="0"/>
              <a:buChar char="–"/>
              <a:defRPr sz="5200">
                <a:solidFill>
                  <a:schemeClr val="tx1"/>
                </a:solidFill>
                <a:latin typeface="Arial" charset="0"/>
              </a:defRPr>
            </a:lvl2pPr>
            <a:lvl3pPr marL="2135188" indent="-427038" eaLnBrk="0" hangingPunct="0">
              <a:spcBef>
                <a:spcPct val="20000"/>
              </a:spcBef>
              <a:buFont typeface="Arial" charset="0"/>
              <a:buChar char="•"/>
              <a:defRPr sz="4500">
                <a:solidFill>
                  <a:schemeClr val="tx1"/>
                </a:solidFill>
                <a:latin typeface="Arial" charset="0"/>
              </a:defRPr>
            </a:lvl3pPr>
            <a:lvl4pPr marL="2989263" indent="-427038" eaLnBrk="0" hangingPunct="0">
              <a:spcBef>
                <a:spcPct val="20000"/>
              </a:spcBef>
              <a:buFont typeface="Arial" charset="0"/>
              <a:buChar char="–"/>
              <a:defRPr sz="3700">
                <a:solidFill>
                  <a:schemeClr val="tx1"/>
                </a:solidFill>
                <a:latin typeface="Arial" charset="0"/>
              </a:defRPr>
            </a:lvl4pPr>
            <a:lvl5pPr marL="3843338" indent="-427038" eaLnBrk="0" hangingPunct="0">
              <a:spcBef>
                <a:spcPct val="20000"/>
              </a:spcBef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5pPr>
            <a:lvl6pPr marL="4300538" indent="-427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6pPr>
            <a:lvl7pPr marL="4757738" indent="-427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7pPr>
            <a:lvl8pPr marL="5214938" indent="-427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8pPr>
            <a:lvl9pPr marL="5672138" indent="-4270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7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26877" eaLnBrk="1" hangingPunct="1">
              <a:spcBef>
                <a:spcPct val="0"/>
              </a:spcBef>
              <a:buNone/>
            </a:pPr>
            <a:r>
              <a:rPr lang="ru-RU" altLang="ru-RU" sz="4100" b="1" dirty="0">
                <a:solidFill>
                  <a:srgbClr val="0000FF"/>
                </a:solidFill>
              </a:rPr>
              <a:t>Выпуск </a:t>
            </a:r>
            <a:r>
              <a:rPr lang="ru-RU" altLang="ru-RU" sz="4100" b="1" dirty="0">
                <a:solidFill>
                  <a:srgbClr val="0000FF"/>
                </a:solidFill>
              </a:rPr>
              <a:t>-</a:t>
            </a:r>
            <a:r>
              <a:rPr lang="ru-RU" altLang="ru-RU" sz="4100" b="1" dirty="0" smtClean="0">
                <a:solidFill>
                  <a:srgbClr val="0000FF"/>
                </a:solidFill>
              </a:rPr>
              <a:t> 201</a:t>
            </a:r>
            <a:r>
              <a:rPr lang="en-US" altLang="ru-RU" sz="4100" b="1" dirty="0" smtClean="0">
                <a:solidFill>
                  <a:srgbClr val="0000FF"/>
                </a:solidFill>
              </a:rPr>
              <a:t>7</a:t>
            </a:r>
            <a:endParaRPr lang="ru-RU" altLang="ru-RU" sz="4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820393"/>
              </p:ext>
            </p:extLst>
          </p:nvPr>
        </p:nvGraphicFramePr>
        <p:xfrm>
          <a:off x="1443602" y="1195013"/>
          <a:ext cx="7160844" cy="4970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470"/>
                <a:gridCol w="1568648"/>
                <a:gridCol w="732191"/>
                <a:gridCol w="732191"/>
                <a:gridCol w="732191"/>
                <a:gridCol w="732191"/>
                <a:gridCol w="732191"/>
                <a:gridCol w="732191"/>
                <a:gridCol w="597580"/>
              </a:tblGrid>
              <a:tr h="6995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Предмет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Балл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2017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Балл</a:t>
                      </a:r>
                      <a:endParaRPr lang="ru-RU" sz="16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2011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Русский язык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Математика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Биология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84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22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Информатика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Химия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78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4604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Английский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6471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История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Обществознание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74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848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Литература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91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96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69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22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Физика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89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effectLst/>
                        </a:rPr>
                        <a:t>59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22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11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Немецкий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89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75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35226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12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География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83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94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>
                          <a:effectLst/>
                        </a:rPr>
                        <a:t>97</a:t>
                      </a:r>
                      <a:endParaRPr lang="ru-RU" sz="1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>
                          <a:effectLst/>
                        </a:rPr>
                        <a:t> </a:t>
                      </a:r>
                      <a:endParaRPr lang="ru-RU" sz="1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486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Самые высокие результаты ЕГЭ-2017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Информация о результатах государственной итоговой аттестации выпускников 11-х классов МАОУ «Лицей № 82 г. Челябинска» в форме ЕГЭ в 2016-2017 учебном году</a:t>
            </a:r>
            <a:endParaRPr lang="ru-RU" sz="16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350228"/>
              </p:ext>
            </p:extLst>
          </p:nvPr>
        </p:nvGraphicFramePr>
        <p:xfrm>
          <a:off x="1962150" y="1412776"/>
          <a:ext cx="6426274" cy="48973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6247"/>
                <a:gridCol w="3421041"/>
                <a:gridCol w="775343"/>
                <a:gridCol w="554150"/>
                <a:gridCol w="775343"/>
                <a:gridCol w="554150"/>
              </a:tblGrid>
              <a:tr h="1145387">
                <a:tc>
                  <a:txBody>
                    <a:bodyPr/>
                    <a:lstStyle/>
                    <a:p>
                      <a:pPr marL="101600">
                        <a:spcAft>
                          <a:spcPts val="0"/>
                        </a:spcAft>
                      </a:pPr>
                      <a:r>
                        <a:rPr lang="ru-RU" sz="1400" b="1" spc="5" dirty="0" smtClean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 dirty="0">
                          <a:effectLst/>
                        </a:rPr>
                        <a:t>п/п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5" dirty="0">
                          <a:effectLst/>
                        </a:rPr>
                        <a:t>Учебный предмет для сдачи ЕГЭ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Средний балл  Челябинская область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 vert="vert270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</a:rPr>
                        <a:t>Средний балл</a:t>
                      </a:r>
                      <a:endParaRPr lang="ru-RU" sz="1200" b="1" dirty="0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</a:rPr>
                        <a:t>Челябин­ск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 vert="vert270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</a:rPr>
                        <a:t>Средний балл Металлургический район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 vert="vert270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</a:rPr>
                        <a:t>Средний балл лицей</a:t>
                      </a:r>
                      <a:endParaRPr lang="ru-RU" sz="1200" b="1" dirty="0">
                        <a:effectLst/>
                      </a:endParaRPr>
                    </a:p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 vert="vert270"/>
                </a:tc>
              </a:tr>
              <a:tr h="227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Русский язык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70,31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72,04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77,86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90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Математика</a:t>
                      </a:r>
                      <a:r>
                        <a:rPr lang="ru-RU" sz="1400" b="1">
                          <a:effectLst/>
                        </a:rPr>
                        <a:t> </a:t>
                      </a:r>
                      <a:r>
                        <a:rPr lang="ru-RU" sz="1400" b="1" spc="5">
                          <a:effectLst/>
                        </a:rPr>
                        <a:t>(профильный уровень)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50,04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54,09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64,05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455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Математика (базовый уровень)</a:t>
                      </a:r>
                      <a:endParaRPr lang="ru-RU" sz="1400" b="1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4,46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4,73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27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Информатика и ИКТ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62,15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64,42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66,29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683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Физика</a:t>
                      </a:r>
                      <a:endParaRPr lang="ru-RU" sz="1400" b="1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 </a:t>
                      </a:r>
                      <a:endParaRPr lang="ru-RU" sz="1400" b="1">
                        <a:effectLst/>
                      </a:endParaRPr>
                    </a:p>
                    <a:p>
                      <a:pPr marL="2540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54,65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57,55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66,83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45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Обществознание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55,27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56,94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56,26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33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История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53,16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54,76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60,0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27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8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Химия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59,67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60,86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57,89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27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Биология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54,65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55,62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56,42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455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10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Английский язык</a:t>
                      </a:r>
                      <a:endParaRPr lang="ru-RU" sz="14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70,52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70,87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82,67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38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11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Немецкий язык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63,68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70,00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76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89,0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  <a:tr h="238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12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Литература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14300" indent="-69215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63,55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64,77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effectLst/>
                        </a:rPr>
                        <a:t>64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 dirty="0">
                          <a:effectLst/>
                        </a:rPr>
                        <a:t>74,71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Поступление - 2017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972264"/>
              </p:ext>
            </p:extLst>
          </p:nvPr>
        </p:nvGraphicFramePr>
        <p:xfrm>
          <a:off x="1691679" y="1196752"/>
          <a:ext cx="7272809" cy="4706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647"/>
                <a:gridCol w="416786"/>
                <a:gridCol w="568916"/>
                <a:gridCol w="746820"/>
                <a:gridCol w="746820"/>
                <a:gridCol w="572059"/>
                <a:gridCol w="568916"/>
                <a:gridCol w="746820"/>
                <a:gridCol w="746820"/>
                <a:gridCol w="672012"/>
                <a:gridCol w="1029193"/>
              </a:tblGrid>
              <a:tr h="34857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 чел.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ВУЗы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колледжи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Не поступили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примечание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4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Всего, чел.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Бюджет, чел.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Коммерция, чел.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Целевое направл.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Всего, чел.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Бюджет, чел.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Коммерция, чел.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27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2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Трудоуст.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792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Трудоустр</a:t>
                      </a:r>
                      <a:r>
                        <a:rPr lang="ru-RU" sz="1400" b="1" dirty="0">
                          <a:effectLst/>
                        </a:rPr>
                        <a:t>. – 1,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пмж</a:t>
                      </a:r>
                      <a:r>
                        <a:rPr lang="ru-RU" sz="1400" b="1" dirty="0">
                          <a:effectLst/>
                        </a:rPr>
                        <a:t> Израиль - 1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88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9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2" y="3310342"/>
            <a:ext cx="1157228" cy="148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8680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Поступление - 2017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82154"/>
              </p:ext>
            </p:extLst>
          </p:nvPr>
        </p:nvGraphicFramePr>
        <p:xfrm>
          <a:off x="1400492" y="1348900"/>
          <a:ext cx="7491988" cy="3808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4029"/>
                <a:gridCol w="919516"/>
                <a:gridCol w="1241939"/>
                <a:gridCol w="1584176"/>
                <a:gridCol w="1512168"/>
                <a:gridCol w="1440160"/>
              </a:tblGrid>
              <a:tr h="1114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Москва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Санкт-Петербург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Новосибирск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Екатеринбург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Челябинск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11Б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18108"/>
            <a:ext cx="6347048" cy="135470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документы, регламентирующие организацию и проведение ГИА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913228"/>
            <a:ext cx="8568952" cy="4036051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Постановление Правительства РФ от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31 августа 2013 г. N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755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 </a:t>
            </a:r>
            <a:endParaRPr lang="ru-RU" sz="2400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ru-RU" b="1" dirty="0"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BA75C-2CC2-4CD6-BA5A-5DB24B52A2D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6322" name="Picture 2" descr="http://esshool2.edusite.ru/images/gi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423">
            <a:off x="-63953" y="308226"/>
            <a:ext cx="2469257" cy="126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8435975" cy="15128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по образовательным программам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endParaRPr lang="ru-RU" sz="22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marL="0" indent="0" algn="ctr">
              <a:buClr>
                <a:srgbClr val="FF3300"/>
              </a:buClr>
              <a:buSzPct val="120000"/>
              <a:buNone/>
            </a:pPr>
            <a:r>
              <a:rPr lang="ru-RU" sz="4000" b="1" dirty="0" smtClean="0">
                <a:latin typeface="Arial" panose="020B0604020202020204" pitchFamily="34" charset="0"/>
              </a:rPr>
              <a:t>3.Участники государственной итоговой аттестации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3B448-C6AD-4357-B608-01D4FDDAECA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Участники государственной итоговой аттестации</a:t>
            </a:r>
            <a:r>
              <a:rPr lang="ru-RU" b="1" dirty="0" smtClean="0">
                <a:latin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b="1" dirty="0"/>
              <a:t>К ГИА допускаются обучающиеся, не имеющие академической задолженности, в том числе </a:t>
            </a:r>
            <a:r>
              <a:rPr lang="ru-RU" sz="2400" b="1" dirty="0">
                <a:solidFill>
                  <a:srgbClr val="FF0000"/>
                </a:solidFill>
              </a:rPr>
              <a:t>за итоговое сочинение (изложение)</a:t>
            </a:r>
            <a:r>
              <a:rPr lang="ru-RU" sz="2400" b="1" dirty="0"/>
              <a:t>, и в полном объеме выполнившие учебный план или индивидуальный учебный план </a:t>
            </a:r>
            <a:r>
              <a:rPr lang="ru-RU" sz="2400" b="1" dirty="0">
                <a:solidFill>
                  <a:srgbClr val="FF0000"/>
                </a:solidFill>
              </a:rPr>
              <a:t>(имеющие годовые отметки по всем учебным предметам учебного плана за каждый год обучения по образовательной программе среднего общего образования не ниже </a:t>
            </a:r>
            <a:r>
              <a:rPr lang="ru-RU" sz="2400" b="1" dirty="0" smtClean="0">
                <a:solidFill>
                  <a:srgbClr val="FF0000"/>
                </a:solidFill>
              </a:rPr>
              <a:t>удовлетворительных)</a:t>
            </a:r>
          </a:p>
          <a:p>
            <a:pPr eaLnBrk="1" hangingPunct="1"/>
            <a:r>
              <a:rPr lang="ru-RU" altLang="ru-RU" sz="2400" b="1" dirty="0" smtClean="0"/>
              <a:t>Решение </a:t>
            </a:r>
            <a:r>
              <a:rPr lang="ru-RU" altLang="ru-RU" sz="2400" b="1" dirty="0"/>
              <a:t>о допуске к государственной (итоговой) аттестации принимается </a:t>
            </a:r>
            <a:r>
              <a:rPr lang="ru-RU" altLang="ru-RU" sz="2400" b="1" dirty="0">
                <a:solidFill>
                  <a:srgbClr val="FF0000"/>
                </a:solidFill>
              </a:rPr>
              <a:t>педагогическим советом образовательного учреждения и оформляется приказом </a:t>
            </a:r>
            <a:r>
              <a:rPr lang="ru-RU" altLang="ru-RU" sz="2400" b="1" u="sng" dirty="0">
                <a:solidFill>
                  <a:srgbClr val="FF0000"/>
                </a:solidFill>
              </a:rPr>
              <a:t>не позднее 25 мая текущего года</a:t>
            </a:r>
            <a:r>
              <a:rPr lang="ru-RU" alt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Общий порядок подготовки и проведения итогового сочинения (изложения)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1.1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Итоговое сочинение (изложение) как условие допуска к  государственной итоговой аттестации по образовательным программам среднего общего образования (далее – ГИА) проводится для обучающихся по образовательным программам среднего общего образования.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1.2  Изложение вправе писать следующие категории лиц: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 ограниченными возможностями здоровья, дети-инвалиды и инвалиды.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Регистрация участников итогового сочинения (изложения) для участия в итоговом сочинении (изложении)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Для участия в итоговом сочинении (изложении) участники подают заявление не позднее чем за две недели до начала проведения итогового сочинения (изложения).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Регистрация обучающихся для участия в итоговом сочинении (изложении) проводится на основании их заявлений в организациях, осуществляющих образовательную деятельность, в которых обучающиеся осваивают образовательные программы среднего общего образования.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24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Сроки и продолжительность выполнения итогового сочинения (изложения)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b="1" dirty="0"/>
              <a:t>Итоговое сочинение (изложение) проводится в первую среду декабря, первую среду февраля и первую рабочую среду </a:t>
            </a:r>
            <a:r>
              <a:rPr lang="ru-RU" sz="2200" b="1" dirty="0" smtClean="0"/>
              <a:t>мая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3300"/>
                </a:solidFill>
              </a:rPr>
              <a:t>(6 </a:t>
            </a:r>
            <a:r>
              <a:rPr lang="ru-RU" sz="2200" b="1" dirty="0" smtClean="0">
                <a:solidFill>
                  <a:srgbClr val="FF3300"/>
                </a:solidFill>
              </a:rPr>
              <a:t>декабря </a:t>
            </a:r>
            <a:r>
              <a:rPr lang="ru-RU" sz="2200" b="1" dirty="0" smtClean="0">
                <a:solidFill>
                  <a:srgbClr val="FF3300"/>
                </a:solidFill>
              </a:rPr>
              <a:t>2017 </a:t>
            </a:r>
            <a:r>
              <a:rPr lang="ru-RU" sz="2200" b="1" dirty="0" smtClean="0">
                <a:solidFill>
                  <a:srgbClr val="FF3300"/>
                </a:solidFill>
              </a:rPr>
              <a:t>г.,  </a:t>
            </a:r>
            <a:r>
              <a:rPr lang="ru-RU" sz="2200" b="1" dirty="0" smtClean="0">
                <a:solidFill>
                  <a:srgbClr val="FF3300"/>
                </a:solidFill>
              </a:rPr>
              <a:t>7 </a:t>
            </a:r>
            <a:r>
              <a:rPr lang="ru-RU" sz="2200" b="1" dirty="0" smtClean="0">
                <a:solidFill>
                  <a:srgbClr val="FF3300"/>
                </a:solidFill>
              </a:rPr>
              <a:t>февраля </a:t>
            </a:r>
            <a:r>
              <a:rPr lang="ru-RU" sz="2200" b="1" dirty="0" smtClean="0">
                <a:solidFill>
                  <a:srgbClr val="FF3300"/>
                </a:solidFill>
              </a:rPr>
              <a:t>2018 </a:t>
            </a:r>
            <a:r>
              <a:rPr lang="ru-RU" sz="2200" b="1" dirty="0" smtClean="0">
                <a:solidFill>
                  <a:srgbClr val="FF3300"/>
                </a:solidFill>
              </a:rPr>
              <a:t>г., </a:t>
            </a:r>
            <a:r>
              <a:rPr lang="ru-RU" sz="2200" b="1" dirty="0" smtClean="0">
                <a:solidFill>
                  <a:srgbClr val="FF3300"/>
                </a:solidFill>
              </a:rPr>
              <a:t>16 </a:t>
            </a:r>
            <a:r>
              <a:rPr lang="ru-RU" sz="2200" b="1" dirty="0" smtClean="0">
                <a:solidFill>
                  <a:srgbClr val="FF3300"/>
                </a:solidFill>
              </a:rPr>
              <a:t>мая </a:t>
            </a:r>
            <a:r>
              <a:rPr lang="ru-RU" sz="2200" b="1" dirty="0" smtClean="0">
                <a:solidFill>
                  <a:srgbClr val="FF3300"/>
                </a:solidFill>
              </a:rPr>
              <a:t>2018 </a:t>
            </a:r>
            <a:r>
              <a:rPr lang="ru-RU" sz="2200" b="1" dirty="0" smtClean="0">
                <a:solidFill>
                  <a:srgbClr val="FF3300"/>
                </a:solidFill>
              </a:rPr>
              <a:t>г.)</a:t>
            </a:r>
            <a:endParaRPr lang="ru-RU" sz="2200" b="1" dirty="0">
              <a:solidFill>
                <a:srgbClr val="FF3300"/>
              </a:solidFill>
            </a:endParaRPr>
          </a:p>
          <a:p>
            <a:r>
              <a:rPr lang="ru-RU" sz="2200" b="1" dirty="0"/>
              <a:t>В случае получения неудовлетворительного результата («незачет») за итоговое сочинение (изложение) обучающиеся вправе пересдать итоговое сочинение (изложение), но не более двух раз и только в сроки, предусмотренные расписанием проведения итогового сочинения (изложения).</a:t>
            </a:r>
          </a:p>
          <a:p>
            <a:r>
              <a:rPr lang="ru-RU" sz="2200" b="1" dirty="0"/>
              <a:t> Участники итогового сочинения (изложения) могут быть повторно допущены в текущем году к сдаче итогового сочинения (изложения) в случаях, предусмотренных </a:t>
            </a:r>
            <a:r>
              <a:rPr lang="ru-RU" sz="2200" b="1" dirty="0" smtClean="0"/>
              <a:t>нормативными документами</a:t>
            </a:r>
            <a:r>
              <a:rPr lang="ru-RU" sz="2200" b="1" dirty="0" smtClean="0"/>
              <a:t>, </a:t>
            </a:r>
            <a:r>
              <a:rPr lang="ru-RU" sz="2200" b="1" dirty="0"/>
              <a:t>и в сроки, установленные расписанием проведения итогового сочинения (изложения).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24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Сроки и продолжительность выполнения итогового сочинения (изложения)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b="1" dirty="0"/>
              <a:t>Продолжительность выполнения  итогового сочинения (изложения) составляет  </a:t>
            </a:r>
            <a:r>
              <a:rPr lang="ru-RU" sz="2200" b="1" dirty="0">
                <a:solidFill>
                  <a:srgbClr val="FF3300"/>
                </a:solidFill>
              </a:rPr>
              <a:t>3 часа 55 минут (235 минут). </a:t>
            </a:r>
            <a:r>
              <a:rPr lang="ru-RU" sz="2200" b="1" dirty="0"/>
              <a:t>В продолжительность выполнения  итогового сочинения  (изложения) </a:t>
            </a:r>
            <a:r>
              <a:rPr lang="ru-RU" sz="2200" b="1" dirty="0">
                <a:solidFill>
                  <a:srgbClr val="FF3300"/>
                </a:solidFill>
              </a:rPr>
              <a:t>не включается время, выделенное на подготовительные мероприятия </a:t>
            </a:r>
            <a:r>
              <a:rPr lang="ru-RU" sz="2200" b="1" dirty="0"/>
              <a:t>(инструктаж участников итогового сочинения (изложения), заполнение ими регистрационных полей и др</a:t>
            </a:r>
            <a:r>
              <a:rPr lang="ru-RU" sz="2200" b="1" dirty="0" smtClean="0"/>
              <a:t>.).</a:t>
            </a:r>
          </a:p>
          <a:p>
            <a:r>
              <a:rPr lang="ru-RU" sz="2000" b="1" dirty="0"/>
              <a:t>Для участников итогового сочинения (изложения) с ограниченными возможностями здоровья, детей-инвалидов и инвалидов продолжительность выполнения итогового сочинения (изложения) увеличивается на 1,5 часа. При продолжительности итогового сочинения (изложения) четыре и более часа организуется питание участников итогового сочинения (изложения).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924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Направления </a:t>
            </a:r>
            <a:r>
              <a:rPr lang="ru-RU" sz="3200" b="1" dirty="0">
                <a:solidFill>
                  <a:srgbClr val="C00000"/>
                </a:solidFill>
              </a:rPr>
              <a:t>итогового </a:t>
            </a:r>
            <a:r>
              <a:rPr lang="ru-RU" sz="3200" b="1" dirty="0" smtClean="0">
                <a:solidFill>
                  <a:srgbClr val="C00000"/>
                </a:solidFill>
              </a:rPr>
              <a:t>сочинения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2017-2018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dirty="0"/>
              <a:t>«Верность и измена</a:t>
            </a:r>
            <a:r>
              <a:rPr lang="ru-RU" sz="3600" b="1" dirty="0" smtClean="0"/>
              <a:t>»</a:t>
            </a:r>
            <a:endParaRPr lang="ru-RU" sz="3600" dirty="0"/>
          </a:p>
          <a:p>
            <a:pPr lvl="0"/>
            <a:r>
              <a:rPr lang="ru-RU" sz="3600" b="1" dirty="0"/>
              <a:t>«Равнодушие и отзывчивость</a:t>
            </a:r>
            <a:r>
              <a:rPr lang="ru-RU" sz="3600" b="1" dirty="0" smtClean="0"/>
              <a:t>»</a:t>
            </a:r>
            <a:endParaRPr lang="ru-RU" sz="3600" dirty="0"/>
          </a:p>
          <a:p>
            <a:pPr lvl="0"/>
            <a:r>
              <a:rPr lang="ru-RU" sz="3600" b="1" dirty="0"/>
              <a:t>«Цели и средства</a:t>
            </a:r>
            <a:r>
              <a:rPr lang="ru-RU" sz="3600" b="1" dirty="0" smtClean="0"/>
              <a:t>»</a:t>
            </a:r>
            <a:endParaRPr lang="ru-RU" sz="3600" dirty="0"/>
          </a:p>
          <a:p>
            <a:pPr lvl="0"/>
            <a:r>
              <a:rPr lang="ru-RU" sz="3600" b="1" dirty="0"/>
              <a:t>«Смелость и трусость</a:t>
            </a:r>
            <a:r>
              <a:rPr lang="ru-RU" sz="3600" b="1" dirty="0" smtClean="0"/>
              <a:t>»</a:t>
            </a:r>
            <a:endParaRPr lang="ru-RU" sz="3600" dirty="0"/>
          </a:p>
          <a:p>
            <a:pPr lvl="0"/>
            <a:r>
              <a:rPr lang="ru-RU" sz="3600" b="1" dirty="0"/>
              <a:t>«Человек и общество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Объект 2"/>
          <p:cNvSpPr>
            <a:spLocks noGrp="1"/>
          </p:cNvSpPr>
          <p:nvPr>
            <p:ph idx="1"/>
          </p:nvPr>
        </p:nvSpPr>
        <p:spPr>
          <a:xfrm>
            <a:off x="900113" y="765175"/>
            <a:ext cx="7772400" cy="5322888"/>
          </a:xfrm>
        </p:spPr>
        <p:txBody>
          <a:bodyPr/>
          <a:lstStyle/>
          <a:p>
            <a:r>
              <a:rPr lang="ru-RU" altLang="ru-RU" smtClean="0">
                <a:solidFill>
                  <a:srgbClr val="303030"/>
                </a:solidFill>
                <a:latin typeface="Lato"/>
              </a:rPr>
              <a:t>           На каждое направление будет предложено по одной теме, среди которых экзаменуемый и получит свое задание</a:t>
            </a:r>
            <a:r>
              <a:rPr lang="ru-RU" altLang="ru-RU" b="1" smtClean="0">
                <a:solidFill>
                  <a:srgbClr val="C00000"/>
                </a:solidFill>
                <a:latin typeface="Lato"/>
              </a:rPr>
              <a:t>.</a:t>
            </a:r>
          </a:p>
          <a:p>
            <a:r>
              <a:rPr lang="ru-RU" altLang="ru-RU" b="1" smtClean="0">
                <a:solidFill>
                  <a:srgbClr val="C00000"/>
                </a:solidFill>
                <a:latin typeface="Lato"/>
              </a:rPr>
              <a:t> Данное тестирование будет проходить в виде зачета, то есть оценки за него ставиться не будут, а вместо них будет оглашаться результат в виде </a:t>
            </a:r>
            <a:r>
              <a:rPr lang="ru-RU" altLang="ru-RU" b="1" smtClean="0">
                <a:solidFill>
                  <a:srgbClr val="2500C0"/>
                </a:solidFill>
                <a:latin typeface="Lato"/>
              </a:rPr>
              <a:t>«зачет/незачет».... </a:t>
            </a:r>
            <a:endParaRPr lang="ru-RU" altLang="ru-RU" b="1" smtClean="0">
              <a:solidFill>
                <a:srgbClr val="250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Объект 2"/>
          <p:cNvSpPr>
            <a:spLocks noGrp="1"/>
          </p:cNvSpPr>
          <p:nvPr>
            <p:ph idx="1"/>
          </p:nvPr>
        </p:nvSpPr>
        <p:spPr>
          <a:xfrm>
            <a:off x="900113" y="404813"/>
            <a:ext cx="7772400" cy="5472112"/>
          </a:xfrm>
        </p:spPr>
        <p:txBody>
          <a:bodyPr/>
          <a:lstStyle/>
          <a:p>
            <a:endParaRPr lang="ru-RU" altLang="ru-RU" sz="2800" dirty="0" smtClean="0">
              <a:solidFill>
                <a:srgbClr val="303030"/>
              </a:solidFill>
              <a:latin typeface="Lato"/>
            </a:endParaRPr>
          </a:p>
          <a:p>
            <a:endParaRPr lang="ru-RU" altLang="ru-RU" sz="2800" dirty="0" smtClean="0">
              <a:solidFill>
                <a:srgbClr val="303030"/>
              </a:solidFill>
              <a:latin typeface="Lato"/>
            </a:endParaRPr>
          </a:p>
          <a:p>
            <a:r>
              <a:rPr lang="ru-RU" altLang="ru-RU" sz="2800" b="1" dirty="0" smtClean="0">
                <a:solidFill>
                  <a:srgbClr val="303030"/>
                </a:solidFill>
                <a:latin typeface="Lato"/>
              </a:rPr>
              <a:t>Минимальный объем сочинения должен равняться </a:t>
            </a:r>
            <a:r>
              <a:rPr lang="ru-RU" altLang="ru-RU" sz="2800" b="1" dirty="0" smtClean="0">
                <a:solidFill>
                  <a:srgbClr val="C00000"/>
                </a:solidFill>
                <a:latin typeface="Lato"/>
              </a:rPr>
              <a:t>250 словам. </a:t>
            </a:r>
          </a:p>
          <a:p>
            <a:r>
              <a:rPr lang="ru-RU" altLang="ru-RU" sz="2800" b="1" dirty="0" smtClean="0">
                <a:solidFill>
                  <a:srgbClr val="303030"/>
                </a:solidFill>
                <a:latin typeface="Lato"/>
              </a:rPr>
              <a:t>По заявлению специалистов, этого объема должно хватить учащимся, чтобы изложить свои мысли на заданную тему в полном объеме</a:t>
            </a:r>
            <a:r>
              <a:rPr lang="ru-RU" altLang="ru-RU" b="1" dirty="0" smtClean="0">
                <a:solidFill>
                  <a:srgbClr val="303030"/>
                </a:solidFill>
                <a:latin typeface="Lato"/>
              </a:rPr>
              <a:t>. </a:t>
            </a:r>
          </a:p>
          <a:p>
            <a:pPr marL="0" indent="0">
              <a:buNone/>
            </a:pPr>
            <a:endParaRPr lang="ru-RU" altLang="ru-RU" b="1" dirty="0" smtClean="0">
              <a:solidFill>
                <a:srgbClr val="30303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604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Порядок проведения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итогового сочинения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Начало – в 10.00 по местному времени</a:t>
            </a:r>
          </a:p>
          <a:p>
            <a:r>
              <a:rPr lang="ru-RU" sz="2000" b="1" dirty="0" smtClean="0"/>
              <a:t>В своей ОО</a:t>
            </a:r>
          </a:p>
          <a:p>
            <a:r>
              <a:rPr lang="ru-RU" sz="2000" b="1" dirty="0" smtClean="0"/>
              <a:t>По одному человеку за партой</a:t>
            </a:r>
          </a:p>
          <a:p>
            <a:r>
              <a:rPr lang="ru-RU" sz="2000" b="1" dirty="0" smtClean="0"/>
              <a:t>Проводится инструктаж</a:t>
            </a:r>
          </a:p>
          <a:p>
            <a:r>
              <a:rPr lang="ru-RU" sz="2000" b="1" dirty="0"/>
              <a:t>Во время проведения итогового </a:t>
            </a:r>
            <a:r>
              <a:rPr lang="ru-RU" sz="2000" b="1" dirty="0" smtClean="0"/>
              <a:t>сочинения на </a:t>
            </a:r>
            <a:r>
              <a:rPr lang="ru-RU" sz="2000" b="1" dirty="0"/>
              <a:t>рабочем столе участников итогового </a:t>
            </a:r>
            <a:r>
              <a:rPr lang="ru-RU" sz="2000" b="1" dirty="0" smtClean="0"/>
              <a:t>сочинения, </a:t>
            </a:r>
            <a:r>
              <a:rPr lang="ru-RU" sz="2000" b="1" dirty="0"/>
              <a:t>помимо бланка регистрации и бланков записи (дополнительного бланка записи), находятся:</a:t>
            </a:r>
          </a:p>
          <a:p>
            <a:pPr marL="0" indent="0">
              <a:buNone/>
            </a:pPr>
            <a:r>
              <a:rPr lang="ru-RU" sz="2000" b="1" dirty="0" smtClean="0"/>
              <a:t>-ручка  </a:t>
            </a:r>
            <a:r>
              <a:rPr lang="ru-RU" sz="2000" b="1" dirty="0"/>
              <a:t>(гелиевая, капиллярная или перьевая с чернилами черного цвета);</a:t>
            </a:r>
          </a:p>
          <a:p>
            <a:pPr marL="0" indent="0">
              <a:buNone/>
            </a:pPr>
            <a:r>
              <a:rPr lang="ru-RU" sz="2000" b="1" dirty="0" smtClean="0"/>
              <a:t>-документ</a:t>
            </a:r>
            <a:r>
              <a:rPr lang="ru-RU" sz="2000" b="1" dirty="0"/>
              <a:t>, удостоверяющий личность;</a:t>
            </a:r>
          </a:p>
          <a:p>
            <a:pPr marL="0" indent="0">
              <a:buNone/>
            </a:pPr>
            <a:r>
              <a:rPr lang="ru-RU" sz="2000" b="1" dirty="0" smtClean="0"/>
              <a:t>-лекарства </a:t>
            </a:r>
            <a:r>
              <a:rPr lang="ru-RU" sz="2000" b="1" dirty="0"/>
              <a:t>и питание (при необходимости);</a:t>
            </a:r>
          </a:p>
          <a:p>
            <a:pPr marL="0" indent="0">
              <a:buNone/>
            </a:pPr>
            <a:r>
              <a:rPr lang="ru-RU" sz="2000" b="1" dirty="0"/>
              <a:t>-</a:t>
            </a:r>
            <a:r>
              <a:rPr lang="ru-RU" sz="2000" b="1" dirty="0" smtClean="0"/>
              <a:t>орфографический словарь;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-инструкция </a:t>
            </a:r>
            <a:r>
              <a:rPr lang="ru-RU" sz="2000" b="1" dirty="0"/>
              <a:t>для участника итогового сочинения (изложения);</a:t>
            </a:r>
          </a:p>
          <a:p>
            <a:pPr marL="0" indent="0">
              <a:buNone/>
            </a:pPr>
            <a:r>
              <a:rPr lang="ru-RU" sz="2000" b="1" dirty="0" smtClean="0"/>
              <a:t>-черновики </a:t>
            </a:r>
            <a:r>
              <a:rPr lang="ru-RU" sz="2000" b="1" dirty="0"/>
              <a:t>(не проверяются и записи в них не учитываются).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5508625" cy="194451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государственной итоговой аттестации по образовательным программам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</a:t>
            </a:r>
            <a:endParaRPr lang="ru-RU" sz="2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738833"/>
              </p:ext>
            </p:extLst>
          </p:nvPr>
        </p:nvGraphicFramePr>
        <p:xfrm>
          <a:off x="179512" y="1268760"/>
          <a:ext cx="8784976" cy="5087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0E2C9-193C-4DBF-9BA0-8AD8826065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2411760" y="2313195"/>
            <a:ext cx="584608" cy="97840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Порядок проведения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итогового сочинения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Во </a:t>
            </a:r>
            <a:r>
              <a:rPr lang="ru-RU" sz="2400" b="1" dirty="0"/>
              <a:t>время проведения итогового сочинения </a:t>
            </a:r>
            <a:r>
              <a:rPr lang="ru-RU" sz="2400" b="1" dirty="0" smtClean="0"/>
              <a:t> </a:t>
            </a:r>
            <a:r>
              <a:rPr lang="ru-RU" sz="2400" b="1" dirty="0"/>
              <a:t>участникам итогового </a:t>
            </a:r>
            <a:r>
              <a:rPr lang="ru-RU" sz="2400" b="1" dirty="0" smtClean="0"/>
              <a:t>сочинения </a:t>
            </a:r>
            <a:r>
              <a:rPr lang="ru-RU" sz="2400" b="1" dirty="0"/>
              <a:t>запрещено иметь при себе средства связи, фото, аудио и видеоаппаратуру, справочные материалы, письменные заметки и иные средства хранения и передачи информации, собственные орфографические </a:t>
            </a:r>
            <a:r>
              <a:rPr lang="ru-RU" sz="2400" b="1" dirty="0" smtClean="0"/>
              <a:t>словари</a:t>
            </a:r>
            <a:r>
              <a:rPr lang="ru-RU" sz="2400" b="1" dirty="0"/>
              <a:t>. Участникам итогового </a:t>
            </a:r>
            <a:r>
              <a:rPr lang="ru-RU" sz="2400" b="1" dirty="0" smtClean="0"/>
              <a:t>сочинения </a:t>
            </a:r>
            <a:r>
              <a:rPr lang="ru-RU" sz="2400" b="1" dirty="0"/>
              <a:t>также запрещается пользоваться текстами литературного материала (художественные произведения, дневники, мемуары, публицистика, другие литературные источники).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Проверка: два требования +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три критерия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/>
              <a:t>Требование № 1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Объем итогового </a:t>
            </a:r>
            <a:r>
              <a:rPr lang="ru-RU" sz="2000" b="1" dirty="0" smtClean="0">
                <a:solidFill>
                  <a:srgbClr val="FF0000"/>
                </a:solidFill>
              </a:rPr>
              <a:t>сочинения»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/>
              <a:t>Требование № 2</a:t>
            </a:r>
            <a:r>
              <a:rPr lang="ru-RU" sz="2000" b="1" dirty="0" smtClean="0"/>
              <a:t>.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Самостоятельность написания итогового </a:t>
            </a:r>
            <a:r>
              <a:rPr lang="ru-RU" sz="2000" b="1" dirty="0" smtClean="0">
                <a:solidFill>
                  <a:srgbClr val="FF0000"/>
                </a:solidFill>
              </a:rPr>
              <a:t>сочинения»</a:t>
            </a:r>
          </a:p>
          <a:p>
            <a:pPr marL="0" indent="0">
              <a:buNone/>
            </a:pPr>
            <a:r>
              <a:rPr lang="ru-RU" sz="2000" dirty="0"/>
              <a:t>Итоговое сочинение, соответствующее установленным требованиям, оценивается по пяти критериям:</a:t>
            </a:r>
          </a:p>
          <a:p>
            <a:pPr marL="0" lvl="0" indent="0">
              <a:buNone/>
            </a:pPr>
            <a:r>
              <a:rPr lang="ru-RU" sz="2000" b="1" dirty="0" smtClean="0"/>
              <a:t>1. «Соответствие </a:t>
            </a:r>
            <a:r>
              <a:rPr lang="ru-RU" sz="2000" b="1" dirty="0"/>
              <a:t>теме»;</a:t>
            </a:r>
            <a:endParaRPr lang="ru-RU" sz="2000" dirty="0"/>
          </a:p>
          <a:p>
            <a:pPr marL="0" lvl="0" indent="0">
              <a:buNone/>
            </a:pPr>
            <a:r>
              <a:rPr lang="ru-RU" sz="2000" b="1" dirty="0" smtClean="0"/>
              <a:t>2. «Аргументация</a:t>
            </a:r>
            <a:r>
              <a:rPr lang="ru-RU" sz="2000" b="1" dirty="0"/>
              <a:t>. Привлечение литературного материала»;</a:t>
            </a:r>
            <a:endParaRPr lang="ru-RU" sz="2000" dirty="0"/>
          </a:p>
          <a:p>
            <a:pPr marL="0" lvl="0" indent="0">
              <a:buNone/>
            </a:pPr>
            <a:r>
              <a:rPr lang="ru-RU" sz="2000" b="1" dirty="0" smtClean="0"/>
              <a:t>3. «Композиция </a:t>
            </a:r>
            <a:r>
              <a:rPr lang="ru-RU" sz="2000" b="1" dirty="0"/>
              <a:t>и логика рассуждения»;</a:t>
            </a:r>
            <a:endParaRPr lang="ru-RU" sz="2000" dirty="0"/>
          </a:p>
          <a:p>
            <a:pPr marL="0" lvl="0" indent="0">
              <a:buNone/>
            </a:pPr>
            <a:r>
              <a:rPr lang="ru-RU" sz="2000" b="1" dirty="0" smtClean="0"/>
              <a:t>4. «Качество </a:t>
            </a:r>
            <a:r>
              <a:rPr lang="ru-RU" sz="2000" b="1" dirty="0"/>
              <a:t>письменной речи»;</a:t>
            </a:r>
            <a:endParaRPr lang="ru-RU" sz="2000" dirty="0"/>
          </a:p>
          <a:p>
            <a:pPr marL="0" lvl="0" indent="0">
              <a:buNone/>
            </a:pPr>
            <a:r>
              <a:rPr lang="ru-RU" sz="2000" b="1" dirty="0" smtClean="0"/>
              <a:t>5. «Грамотность</a:t>
            </a:r>
            <a:r>
              <a:rPr lang="ru-RU" sz="2000" b="1" dirty="0"/>
              <a:t>».</a:t>
            </a:r>
            <a:endParaRPr lang="ru-RU" sz="2000" dirty="0"/>
          </a:p>
          <a:p>
            <a:r>
              <a:rPr lang="ru-RU" sz="2000" dirty="0"/>
              <a:t>Критерии № 1 и № 2 являются основными.</a:t>
            </a:r>
            <a:r>
              <a:rPr lang="ru-RU" sz="2000" i="1" dirty="0"/>
              <a:t> </a:t>
            </a:r>
            <a:endParaRPr lang="ru-RU" sz="2000" dirty="0"/>
          </a:p>
          <a:p>
            <a:r>
              <a:rPr lang="ru-RU" sz="2000" dirty="0"/>
              <a:t>Для получения «зачета» за итоговое сочинение необходимо получить «зачет» по критериям № 1 и № 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 (№ 3- № 5).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Срок действия результатов итогового сочинения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Результат </a:t>
            </a:r>
            <a:r>
              <a:rPr lang="ru-RU" sz="2000" dirty="0"/>
              <a:t>итогового сочинения в случае представления его при приеме на обучение по программам </a:t>
            </a:r>
            <a:r>
              <a:rPr lang="ru-RU" sz="2000" dirty="0" err="1"/>
              <a:t>бакалавриата</a:t>
            </a:r>
            <a:r>
              <a:rPr lang="ru-RU" sz="2000" dirty="0"/>
              <a:t> и программам </a:t>
            </a:r>
            <a:r>
              <a:rPr lang="ru-RU" sz="2000" dirty="0" err="1"/>
              <a:t>специалитета</a:t>
            </a:r>
            <a:r>
              <a:rPr lang="ru-RU" sz="2000" dirty="0"/>
              <a:t> действителен </a:t>
            </a:r>
            <a:r>
              <a:rPr lang="ru-RU" sz="2000" b="1" dirty="0" smtClean="0">
                <a:solidFill>
                  <a:srgbClr val="FF0000"/>
                </a:solidFill>
              </a:rPr>
              <a:t>бессрочно. 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178826" cy="157003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Порядок  проведения государственной итоговой аттестации по образовательным программам основного общего образования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SzPct val="120000"/>
              <a:buNone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4. Сроки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и продолжительность проведения государственной итоговой аттестации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B7C9C-C926-41E6-914F-0CC5EBBC9E94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88913"/>
            <a:ext cx="4859337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0" y="476672"/>
            <a:ext cx="1231102" cy="72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327650" cy="10652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ПОДАЧА ЗАЯВЛЕНИЯ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b="1" dirty="0" smtClean="0"/>
              <a:t>Чтобы принять участие в ЕГЭ </a:t>
            </a:r>
            <a:r>
              <a:rPr lang="ru-RU" altLang="ru-RU" b="1" dirty="0" smtClean="0"/>
              <a:t>201 </a:t>
            </a:r>
            <a:r>
              <a:rPr lang="ru-RU" altLang="ru-RU" b="1" dirty="0" smtClean="0"/>
              <a:t>нужно, согласно правилам проведения ЕГЭ,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 smtClean="0"/>
              <a:t>    </a:t>
            </a:r>
            <a:r>
              <a:rPr lang="ru-RU" altLang="ru-RU" b="1" dirty="0" smtClean="0">
                <a:solidFill>
                  <a:srgbClr val="FF0000"/>
                </a:solidFill>
              </a:rPr>
              <a:t>не позднее 1 февраля подать заявление</a:t>
            </a:r>
            <a:r>
              <a:rPr lang="ru-RU" altLang="ru-RU" b="1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dirty="0" smtClean="0"/>
              <a:t>    с указанием перечня общеобразовательных предметов, по которым планируется сдавать экзамен, в места регистрации на сдачу ЕГЭ, которые определяются органами управления образованием субъектов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1361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4754562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Условия на ППЭ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F84073A-4CEB-40DD-B996-0AABC3C003A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99684" name="Picture 2" descr="C:\Users\1\Desktop\картнки с слайдам\физ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284538"/>
            <a:ext cx="1944688" cy="1296987"/>
          </a:xfrm>
        </p:spPr>
      </p:pic>
      <p:pic>
        <p:nvPicPr>
          <p:cNvPr id="199685" name="Picture 3" descr="C:\Users\1\Desktop\картнки с слайдам\ком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889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6" name="Прямоугольник 6"/>
          <p:cNvSpPr>
            <a:spLocks noChangeArrowheads="1"/>
          </p:cNvSpPr>
          <p:nvPr/>
        </p:nvSpPr>
        <p:spPr bwMode="auto">
          <a:xfrm>
            <a:off x="395288" y="765175"/>
            <a:ext cx="4176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в рабочем состоянии оборудования для проведения экзаменов </a:t>
            </a:r>
            <a:r>
              <a:rPr kumimoji="0"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862110"/>
              </a:buClr>
              <a:buFont typeface="Wingdings" panose="05000000000000000000" pitchFamily="2" charset="2"/>
              <a:buChar char="Ø"/>
            </a:pPr>
            <a:r>
              <a:rPr kumimoji="0"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иностранным языкам,	 </a:t>
            </a:r>
          </a:p>
          <a:p>
            <a:pPr algn="just" eaLnBrk="1" hangingPunct="1">
              <a:spcBef>
                <a:spcPct val="0"/>
              </a:spcBef>
              <a:buClr>
                <a:srgbClr val="862110"/>
              </a:buClr>
              <a:buFont typeface="Wingdings" panose="05000000000000000000" pitchFamily="2" charset="2"/>
              <a:buChar char="Ø"/>
            </a:pPr>
            <a:r>
              <a:rPr kumimoji="0"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физике, </a:t>
            </a:r>
          </a:p>
          <a:p>
            <a:pPr algn="just" eaLnBrk="1" hangingPunct="1">
              <a:spcBef>
                <a:spcPct val="0"/>
              </a:spcBef>
              <a:buClr>
                <a:srgbClr val="862110"/>
              </a:buClr>
              <a:buFont typeface="Wingdings" panose="05000000000000000000" pitchFamily="2" charset="2"/>
              <a:buChar char="Ø"/>
            </a:pPr>
            <a:r>
              <a:rPr kumimoji="0"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информатике</a:t>
            </a:r>
          </a:p>
        </p:txBody>
      </p:sp>
      <p:pic>
        <p:nvPicPr>
          <p:cNvPr id="199687" name="Picture 4" descr="C:\Users\1\Desktop\картнки с слайдам\видеонаблюд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62363"/>
            <a:ext cx="29368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o-goroda.ru/sites/default/files/field/image/paspor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5256585" cy="39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5832648" cy="28803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в ППЭ осуществляется при наличии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удостоверяющих их личность,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их в списках распределения в данный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ППЭ,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утвержденных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Министерством образования и науки Челябинской области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60350"/>
            <a:ext cx="4616450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taran_tv\Desktop\егэ-2018\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70" y="332656"/>
            <a:ext cx="1368152" cy="8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7950" y="260648"/>
            <a:ext cx="8712522" cy="8648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по образовательным программам 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 общего образования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795873"/>
              </p:ext>
            </p:extLst>
          </p:nvPr>
        </p:nvGraphicFramePr>
        <p:xfrm>
          <a:off x="107504" y="1412775"/>
          <a:ext cx="8856984" cy="403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FDE9E-45AD-471D-A5C0-AF11DBBB9C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Изменения в проведении 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ЕГЭ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(несущественные!)</a:t>
            </a: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341438"/>
            <a:ext cx="7292975" cy="4737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2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</a:rPr>
              <a:t>Доставка заданий в регионы за сутки до экзамена, а также введение печати и сканирования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КИМов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в аудиториях ППЭ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     </a:t>
            </a:r>
            <a:r>
              <a:rPr lang="ru-RU" altLang="ru-RU" sz="2400" b="1" dirty="0" smtClean="0"/>
              <a:t>Сократится срок доставки экзаменационных заданий в регионы.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</a:rPr>
              <a:t>Перекрестная проверка экзаменационных работ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/>
              <a:t>      С 2014 года введена перекрестная проверка результатов ЕГЭ: работы выпускников из одного региона будут проверять эксперты из другого. Распределение регионов произойдет с помощью специальной информационной системы.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</a:rPr>
              <a:t>Открытый банк заданий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 smtClean="0"/>
              <a:t>       Для эффективной подготовки выпускников к предстоящему экзамену на сайте www.fipi.ru опубликованы все типы заданий по всем предметам ЕГЭ.</a:t>
            </a:r>
            <a:endParaRPr lang="ru-RU" altLang="ru-RU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905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75"/>
            <a:ext cx="429418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6" descr="E:\мониторинг\Бланки ЕГЭ\2008\Проект\Картинки\На утверждение\05-03-08\Бланки ЕГЭ 2008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52650"/>
            <a:ext cx="2000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4" name="Picture 5" descr="E:\мониторинг\Бланки ЕГЭ\2008\Проект\Картинки\На утверждение\05-03-08\Бланки ЕГЭ 2008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867025"/>
            <a:ext cx="20002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5" name="Picture 4" descr="E:\мониторинг\Бланки ЕГЭ\2008\Проект\Картинки\На утверждение\05-03-08\Бланки ЕГЭ 2008 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4900"/>
            <a:ext cx="20272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Text Box 2"/>
          <p:cNvSpPr txBox="1">
            <a:spLocks noChangeArrowheads="1"/>
          </p:cNvSpPr>
          <p:nvPr/>
        </p:nvSpPr>
        <p:spPr bwMode="auto">
          <a:xfrm>
            <a:off x="0" y="1357313"/>
            <a:ext cx="4643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200" b="1">
                <a:solidFill>
                  <a:srgbClr val="0033CC"/>
                </a:solidFill>
                <a:latin typeface="Arial" panose="020B0604020202020204" pitchFamily="34" charset="0"/>
              </a:rPr>
              <a:t>Содержание индивидуального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200" b="1">
                <a:solidFill>
                  <a:srgbClr val="0033CC"/>
                </a:solidFill>
                <a:latin typeface="Arial" panose="020B0604020202020204" pitchFamily="34" charset="0"/>
              </a:rPr>
              <a:t>комплекта участника ЕГЭ</a:t>
            </a:r>
          </a:p>
        </p:txBody>
      </p:sp>
      <p:pic>
        <p:nvPicPr>
          <p:cNvPr id="20992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3357563"/>
            <a:ext cx="222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2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6A60C-D17A-440C-A2B5-F7F0231A87EB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854238"/>
            <a:ext cx="67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>
                <a:latin typeface="+mn-lt"/>
              </a:rPr>
              <a:t>Государственная (итоговая) аттестация начинается не ранее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25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мая</a:t>
            </a:r>
            <a:r>
              <a:rPr lang="ru-RU" altLang="ru-RU" sz="2400" b="1" dirty="0">
                <a:latin typeface="+mn-lt"/>
              </a:rPr>
              <a:t> текущего года.</a:t>
            </a:r>
            <a:r>
              <a:rPr lang="ru-RU" altLang="ru-RU" sz="2400" dirty="0"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132856"/>
            <a:ext cx="6552728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+mn-lt"/>
              </a:rPr>
              <a:t>Единый государственный экзамен по всем предметам </a:t>
            </a:r>
            <a:r>
              <a:rPr lang="ru-RU" altLang="ru-RU" sz="2400" b="1" u="sng" dirty="0">
                <a:latin typeface="+mn-lt"/>
              </a:rPr>
              <a:t>начинается</a:t>
            </a:r>
            <a:r>
              <a:rPr lang="ru-RU" altLang="ru-RU" sz="2400" b="1" dirty="0">
                <a:latin typeface="+mn-lt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в 10:00</a:t>
            </a:r>
            <a:r>
              <a:rPr lang="ru-RU" altLang="ru-RU" sz="2400" b="1" dirty="0">
                <a:latin typeface="+mn-lt"/>
              </a:rPr>
              <a:t> по местному времени во всех субъектах Российской Федерации.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235 минут</a:t>
            </a:r>
            <a:r>
              <a:rPr lang="ru-RU" altLang="ru-RU" sz="2400" b="1" dirty="0" smtClean="0">
                <a:latin typeface="+mn-lt"/>
              </a:rPr>
              <a:t> – математика</a:t>
            </a:r>
            <a:r>
              <a:rPr lang="en-US" altLang="ru-RU" sz="2400" b="1" dirty="0" smtClean="0">
                <a:latin typeface="+mn-lt"/>
              </a:rPr>
              <a:t> (</a:t>
            </a:r>
            <a:r>
              <a:rPr lang="ru-RU" altLang="ru-RU" sz="2400" b="1" dirty="0" err="1" smtClean="0">
                <a:latin typeface="+mn-lt"/>
              </a:rPr>
              <a:t>проф.уровень</a:t>
            </a:r>
            <a:r>
              <a:rPr lang="ru-RU" altLang="ru-RU" sz="2400" b="1" dirty="0" smtClean="0">
                <a:latin typeface="+mn-lt"/>
              </a:rPr>
              <a:t>), физика, литература, информатика и ИКТ, обществознание, история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210 минут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– </a:t>
            </a:r>
            <a:r>
              <a:rPr lang="ru-RU" altLang="ru-RU" sz="2400" b="1" dirty="0" smtClean="0">
                <a:latin typeface="+mn-lt"/>
              </a:rPr>
              <a:t>русский язык, химия                    </a:t>
            </a:r>
            <a:endParaRPr lang="ru-RU" altLang="ru-RU" sz="2400" b="1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180</a:t>
            </a:r>
            <a:r>
              <a:rPr lang="ru-RU" altLang="ru-RU" sz="2400" b="1" dirty="0" smtClean="0"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минут</a:t>
            </a:r>
            <a:r>
              <a:rPr lang="ru-RU" altLang="ru-RU" sz="2400" b="1" dirty="0" smtClean="0">
                <a:latin typeface="+mn-lt"/>
              </a:rPr>
              <a:t> – </a:t>
            </a:r>
            <a:r>
              <a:rPr lang="ru-RU" altLang="ru-RU" sz="2400" b="1" dirty="0" err="1" smtClean="0">
                <a:latin typeface="+mn-lt"/>
              </a:rPr>
              <a:t>ин.яз</a:t>
            </a:r>
            <a:r>
              <a:rPr lang="ru-RU" altLang="ru-RU" sz="2400" b="1" dirty="0" smtClean="0">
                <a:latin typeface="+mn-lt"/>
              </a:rPr>
              <a:t>., математика (базовый уровень), география, биология 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15</a:t>
            </a:r>
            <a:r>
              <a:rPr lang="ru-RU" altLang="ru-RU" sz="2400" b="1" dirty="0" smtClean="0"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минут</a:t>
            </a:r>
            <a:r>
              <a:rPr lang="ru-RU" altLang="ru-RU" sz="2400" b="1" dirty="0" smtClean="0">
                <a:latin typeface="+mn-lt"/>
              </a:rPr>
              <a:t>   - иностранные языки (говорение)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9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6A60C-D17A-440C-A2B5-F7F0231A87EB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92696"/>
            <a:ext cx="7344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расписания проведения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ЕГЭ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2018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году 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82015"/>
              </p:ext>
            </p:extLst>
          </p:nvPr>
        </p:nvGraphicFramePr>
        <p:xfrm>
          <a:off x="971600" y="1700811"/>
          <a:ext cx="7056784" cy="47390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32248"/>
                <a:gridCol w="4824536"/>
              </a:tblGrid>
              <a:tr h="321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ЕГЭ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мая 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география, информатика и ИКТ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мая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(ср)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 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 июня 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 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июня 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химия, история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иностранные языки (устно)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июня (ср)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иностранные языки (устно)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биология, иностранные языки (письменно)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июня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(ср)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литература, физика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июня (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пт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резерв: география, информатика и ИКТ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июня 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пн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резерв: математика Б, математика 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июня (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резерв: русский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июня (ср)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резерв: химия, история, биология, иностранные языки (письменно)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4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301037" cy="10652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чем заключается задача школы?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484313"/>
            <a:ext cx="4449762" cy="4151312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18116" name="Group 5"/>
          <p:cNvGrpSpPr>
            <a:grpSpLocks/>
          </p:cNvGrpSpPr>
          <p:nvPr/>
        </p:nvGrpSpPr>
        <p:grpSpPr bwMode="auto">
          <a:xfrm>
            <a:off x="539750" y="4005263"/>
            <a:ext cx="2484438" cy="2376487"/>
            <a:chOff x="657" y="2251"/>
            <a:chExt cx="1452" cy="1497"/>
          </a:xfrm>
        </p:grpSpPr>
        <p:pic>
          <p:nvPicPr>
            <p:cNvPr id="218120" name="Picture 6" descr="Картинка 3 из 2856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251"/>
              <a:ext cx="1425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121" name="Oval 7"/>
            <p:cNvSpPr>
              <a:spLocks noChangeArrowheads="1"/>
            </p:cNvSpPr>
            <p:nvPr/>
          </p:nvSpPr>
          <p:spPr bwMode="auto">
            <a:xfrm>
              <a:off x="1882" y="2296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18122" name="Oval 8"/>
            <p:cNvSpPr>
              <a:spLocks noChangeArrowheads="1"/>
            </p:cNvSpPr>
            <p:nvPr/>
          </p:nvSpPr>
          <p:spPr bwMode="auto">
            <a:xfrm>
              <a:off x="1927" y="3612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18123" name="Oval 9"/>
            <p:cNvSpPr>
              <a:spLocks noChangeArrowheads="1"/>
            </p:cNvSpPr>
            <p:nvPr/>
          </p:nvSpPr>
          <p:spPr bwMode="auto">
            <a:xfrm>
              <a:off x="703" y="3612"/>
              <a:ext cx="182" cy="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7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18117" name="Oval 4"/>
          <p:cNvSpPr>
            <a:spLocks noChangeArrowheads="1"/>
          </p:cNvSpPr>
          <p:nvPr/>
        </p:nvSpPr>
        <p:spPr bwMode="auto">
          <a:xfrm>
            <a:off x="4572000" y="4581525"/>
            <a:ext cx="288925" cy="215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8118" name="Oval 16"/>
          <p:cNvSpPr>
            <a:spLocks noChangeArrowheads="1"/>
          </p:cNvSpPr>
          <p:nvPr/>
        </p:nvSpPr>
        <p:spPr bwMode="auto">
          <a:xfrm>
            <a:off x="3060700" y="6021388"/>
            <a:ext cx="288925" cy="2159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8119" name="Rectangle 17"/>
          <p:cNvSpPr>
            <a:spLocks noChangeArrowheads="1"/>
          </p:cNvSpPr>
          <p:nvPr/>
        </p:nvSpPr>
        <p:spPr bwMode="auto">
          <a:xfrm>
            <a:off x="2977990" y="1341438"/>
            <a:ext cx="522938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u="sng" dirty="0">
                <a:solidFill>
                  <a:srgbClr val="0000CC"/>
                </a:solidFill>
              </a:rPr>
              <a:t>Организует сбор  заявлений</a:t>
            </a:r>
            <a:r>
              <a:rPr kumimoji="0" lang="ru-RU" altLang="ru-RU" sz="2000" b="1" u="sng" dirty="0"/>
              <a:t> </a:t>
            </a:r>
            <a:r>
              <a:rPr kumimoji="0" lang="ru-RU" altLang="ru-RU" sz="2000" b="1" dirty="0"/>
              <a:t>от обучающихся на участие в апробации новой формы  государственной (итоговой) аттестации с участием ТЭК;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000CC"/>
                </a:solidFill>
              </a:rPr>
              <a:t> </a:t>
            </a:r>
            <a:r>
              <a:rPr kumimoji="0" lang="ru-RU" altLang="ru-RU" sz="2000" b="1" u="sng" dirty="0">
                <a:solidFill>
                  <a:srgbClr val="0000CC"/>
                </a:solidFill>
              </a:rPr>
              <a:t>Принимает решение о допуске</a:t>
            </a:r>
            <a:r>
              <a:rPr kumimoji="0" lang="ru-RU" altLang="ru-RU" sz="2000" b="1" u="sng" dirty="0"/>
              <a:t> </a:t>
            </a:r>
            <a:r>
              <a:rPr kumimoji="0" lang="ru-RU" altLang="ru-RU" sz="2000" b="1" dirty="0"/>
              <a:t>к государственной (итоговой) обучающихся, освоивших образовательные программы основного общего образования, с участием ТЭК не позднее 25 мая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 dirty="0"/>
              <a:t> </a:t>
            </a:r>
            <a:r>
              <a:rPr kumimoji="0" lang="ru-RU" altLang="ru-RU" sz="2000" b="1" u="sng" dirty="0">
                <a:solidFill>
                  <a:srgbClr val="0000CC"/>
                </a:solidFill>
              </a:rPr>
              <a:t>Организует выдачу</a:t>
            </a:r>
            <a:r>
              <a:rPr kumimoji="0" lang="ru-RU" altLang="ru-RU" sz="2000" b="1" u="sng" dirty="0"/>
              <a:t> </a:t>
            </a:r>
            <a:r>
              <a:rPr kumimoji="0" lang="ru-RU" altLang="ru-RU" sz="2000" b="1" dirty="0"/>
              <a:t>выпускникам документа, подтверждающего участие и результаты  государственной (итоговой) аттестации в новой форме, для предъявления при поступлении в учреждения среднего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2655506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6069012" cy="106521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990000"/>
                </a:solidFill>
              </a:rPr>
              <a:t>Для подготовки к ЕГЭ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57338"/>
            <a:ext cx="6775450" cy="4521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u="sng" dirty="0" smtClean="0"/>
              <a:t>ИГЗ по предметам: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3200" b="1" dirty="0" smtClean="0"/>
              <a:t>математика, русский язык, обществознание, история, иностранный, физика, химия, биология, информатика, география</a:t>
            </a:r>
          </a:p>
          <a:p>
            <a:pPr eaLnBrk="1" hangingPunct="1">
              <a:defRPr/>
            </a:pPr>
            <a:r>
              <a:rPr lang="ru-RU" altLang="ru-RU" sz="3200" b="1" u="sng" dirty="0" smtClean="0"/>
              <a:t>Пробные экзамены</a:t>
            </a:r>
          </a:p>
          <a:p>
            <a:pPr eaLnBrk="1" hangingPunct="1">
              <a:defRPr/>
            </a:pPr>
            <a:r>
              <a:rPr lang="ru-RU" altLang="ru-RU" sz="3200" b="1" u="sng" dirty="0" smtClean="0"/>
              <a:t>Апробирование </a:t>
            </a:r>
            <a:r>
              <a:rPr lang="ru-RU" altLang="ru-RU" sz="3200" b="1" u="sng" dirty="0" err="1" smtClean="0"/>
              <a:t>КИМов</a:t>
            </a:r>
            <a:endParaRPr lang="ru-RU" altLang="ru-RU" sz="3200" b="1" u="sng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u="sng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dirty="0" smtClean="0"/>
          </a:p>
          <a:p>
            <a:pPr eaLnBrk="1" hangingPunct="1">
              <a:defRPr/>
            </a:pPr>
            <a:endParaRPr lang="ru-RU" altLang="ru-RU" sz="3200" b="1" dirty="0" smtClean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0713"/>
            <a:ext cx="9001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95912"/>
            <a:ext cx="6069012" cy="1065213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990000"/>
                </a:solidFill>
              </a:rPr>
              <a:t>Срок действия результатов ЕГЭ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57338"/>
            <a:ext cx="6775450" cy="4521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Результаты ЕГЭ каждого участника заносятся в федеральную информационную систему, бумажных свидетельств о результатах ЕГЭ не предусмотрено.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Срок действия результатов - 4 года, следующих за годом получения таких результатов. </a:t>
            </a:r>
            <a:endParaRPr lang="ru-RU" altLang="ru-RU" sz="3200" b="1" u="sng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dirty="0" smtClean="0"/>
          </a:p>
          <a:p>
            <a:pPr eaLnBrk="1" hangingPunct="1">
              <a:defRPr/>
            </a:pPr>
            <a:endParaRPr lang="ru-RU" altLang="ru-RU" sz="3200" b="1" dirty="0" smtClean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0713"/>
            <a:ext cx="9001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3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95912"/>
            <a:ext cx="6069012" cy="1065213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990000"/>
                </a:solidFill>
              </a:rPr>
              <a:t>Срок хранения данных в ФИС и РИС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57338"/>
            <a:ext cx="6775450" cy="4521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22. Срок хранения сведений, внесенных в федеральную и региональные информационные системы, составляет десять лет. По истечении указанного срока сведения удаляются из федеральной информационной системы Федеральной службой по надзору в сфере образования и науки, из региональных информационных систем - органами исполнительной власти субъектов Российской Федерации.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u="sng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3200" b="1" dirty="0" smtClean="0"/>
          </a:p>
          <a:p>
            <a:pPr eaLnBrk="1" hangingPunct="1">
              <a:defRPr/>
            </a:pPr>
            <a:endParaRPr lang="ru-RU" altLang="ru-RU" sz="3200" b="1" dirty="0" smtClean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20713"/>
            <a:ext cx="90011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3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Вопросы?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61442" name="Picture 2" descr="http://www.repetitor-klv.ru/wp-content/uploads/2015/12/1000423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4644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062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Желаем успешной сдачи ЕГЭ!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pic>
        <p:nvPicPr>
          <p:cNvPr id="66564" name="Picture 4" descr="&amp;Rcy;&amp;acy;&amp;dcy;&amp;ocy;&amp;scy;&amp;tcy;&amp;ncy;&amp;ycy;&amp;jcy; &amp;vcy;&amp;ycy;&amp;pcy;&amp;ucy;&amp;scy;&amp;kcy;&amp;ncy;&amp;icy;&amp;kcy; — &amp;scy;&amp;tcy;&amp;ocy;&amp;kcy;&amp;ocy;&amp;vcy;&amp;ycy;&amp;jcy; &amp;vcy;&amp;iecy;&amp;kcy;&amp;tcy;&amp;ocy;&amp;rcy; #26347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72005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5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14400" indent="-914400" eaLnBrk="1" hangingPunct="1"/>
            <a:r>
              <a:rPr lang="ru-RU" altLang="ru-RU" sz="3600" b="1" dirty="0" smtClean="0">
                <a:solidFill>
                  <a:schemeClr val="accent3">
                    <a:lumMod val="75000"/>
                  </a:schemeClr>
                </a:solidFill>
              </a:rPr>
              <a:t>1.  Общие положения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1" y="1196753"/>
            <a:ext cx="8013650" cy="4881786"/>
          </a:xfrm>
        </p:spPr>
        <p:txBody>
          <a:bodyPr/>
          <a:lstStyle/>
          <a:p>
            <a:pPr eaLnBrk="1" hangingPunct="1"/>
            <a:r>
              <a:rPr lang="ru-RU" altLang="ru-RU" sz="2200" b="1" dirty="0" smtClean="0"/>
              <a:t>Освоение основных общеобразовательных программ среднего   общего образования в образовательном учреждении, имеющем государственную аккредитацию,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завершается обязательной государственной (итоговой) аттестацией выпускников по русскому языку и математике</a:t>
            </a:r>
            <a:r>
              <a:rPr lang="ru-RU" altLang="ru-RU" sz="2200" b="1" u="sng" dirty="0" smtClean="0"/>
              <a:t>. </a:t>
            </a:r>
            <a:endParaRPr lang="ru-RU" altLang="ru-RU" sz="2200" b="1" dirty="0" smtClean="0"/>
          </a:p>
          <a:p>
            <a:pPr eaLnBrk="1" hangingPunct="1"/>
            <a:r>
              <a:rPr lang="ru-RU" altLang="ru-RU" sz="2200" b="1" dirty="0" smtClean="0"/>
              <a:t>Экзамены по другим общеобразовательным предметам   выпускники сдают на добровольной основе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по своему выбору. </a:t>
            </a:r>
            <a:endParaRPr lang="ru-RU" altLang="ru-RU" sz="2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sz="2200" b="1" dirty="0" smtClean="0"/>
              <a:t>Количество экзаменов по выбору определяется выпускниками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самостоятельно,</a:t>
            </a:r>
            <a:r>
              <a:rPr lang="ru-RU" altLang="ru-RU" sz="2200" b="1" i="1" dirty="0" smtClean="0"/>
              <a:t> </a:t>
            </a:r>
            <a:r>
              <a:rPr lang="ru-RU" altLang="ru-RU" sz="2200" b="1" dirty="0" smtClean="0"/>
              <a:t>для чего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не позднее 1 февраля</a:t>
            </a:r>
            <a:r>
              <a:rPr lang="ru-RU" altLang="ru-RU" sz="2200" b="1" dirty="0" smtClean="0"/>
              <a:t> текущего года они подают в образовательное учреждение заявление о сдаче экзаменов по выбору с указанием соответствующих общеобразовательных предметов.</a:t>
            </a:r>
            <a:r>
              <a:rPr lang="ru-RU" altLang="ru-RU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98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688012" cy="18097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Государственная итоговая аттестация по образовательным программам среднего общего образования включает в себя</a:t>
            </a:r>
            <a:endParaRPr lang="ru-RU" sz="2400" dirty="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46245"/>
              </p:ext>
            </p:extLst>
          </p:nvPr>
        </p:nvGraphicFramePr>
        <p:xfrm>
          <a:off x="179512" y="1844824"/>
          <a:ext cx="8784976" cy="451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D1D26-38FD-4014-9464-538F1E4B9B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2555776" y="1844824"/>
            <a:ext cx="916680" cy="149731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1" name="Picture 9" descr="http://www.edu.cap.ru/home/4548/so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04" y="548680"/>
            <a:ext cx="2088976" cy="228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865887"/>
              </p:ext>
            </p:extLst>
          </p:nvPr>
        </p:nvGraphicFramePr>
        <p:xfrm>
          <a:off x="107504" y="548680"/>
          <a:ext cx="8856984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FF7B-E348-4B4E-B16F-09C2B40867E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62950" cy="15843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по образовательным программам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  <a:endParaRPr lang="ru-RU" sz="22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1116013" y="2492375"/>
            <a:ext cx="6335712" cy="2160588"/>
          </a:xfrm>
        </p:spPr>
        <p:txBody>
          <a:bodyPr/>
          <a:lstStyle/>
          <a:p>
            <a:pPr marL="0" indent="0" algn="ctr">
              <a:buClr>
                <a:srgbClr val="FF3300"/>
              </a:buClr>
              <a:buSzPct val="120000"/>
              <a:buNone/>
            </a:pPr>
            <a:r>
              <a:rPr lang="ru-RU" dirty="0" smtClean="0">
                <a:latin typeface="Arial" panose="020B0604020202020204" pitchFamily="34" charset="0"/>
              </a:rPr>
              <a:t>2. Формы проведения государственной итоговой аттестации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1C992-3325-44AE-8734-D4CFDCBFE79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9698" name="AutoShape 2" descr="&amp;pcy;&amp;ocy;&amp;rcy;&amp;tcy;&amp;acy;&amp;lcy; &amp;Gcy;&amp;Icy;&amp;Acy;-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&amp;pcy;&amp;ocy;&amp;rcy;&amp;tcy;&amp;acy;&amp;lcy; &amp;Gcy;&amp;Icy;&amp;Acy;-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ная_Программа_августовки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3069</Words>
  <Application>Microsoft Office PowerPoint</Application>
  <PresentationFormat>Экран (4:3)</PresentationFormat>
  <Paragraphs>605</Paragraphs>
  <Slides>59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Полная_Программа_августовки</vt:lpstr>
      <vt:lpstr>О нормативном обеспечении  организации и проведения государственной итоговой аттестации  по образовательным программам среднего общего образования  в 2018 году</vt:lpstr>
      <vt:lpstr>Федеральные документы, регламентирующие организацию и проведение ГИА </vt:lpstr>
      <vt:lpstr>Федеральные документы, регламентирующие организацию и проведение ГИА </vt:lpstr>
      <vt:lpstr>Порядок  проведения государственной итоговой аттестации по образовательным программам  среднего общего образования</vt:lpstr>
      <vt:lpstr>Порядок проведения государственной итоговой  аттестации по образовательным программам  среднего общего образования</vt:lpstr>
      <vt:lpstr>1.  Общие положения</vt:lpstr>
      <vt:lpstr>Государственная итоговая аттестация по образовательным программам среднего общего образования включает в себя</vt:lpstr>
      <vt:lpstr>Презентация PowerPoint</vt:lpstr>
      <vt:lpstr>Порядок проведения государственной итоговой  аттестации по образовательным программам  основного общего образования</vt:lpstr>
      <vt:lpstr>Презентация PowerPoint</vt:lpstr>
      <vt:lpstr>Формы проведения государственной итоговой аттестации</vt:lpstr>
      <vt:lpstr>Что такое ЕГЭ? </vt:lpstr>
      <vt:lpstr>Формы проведения государственной итоговой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ПЕРВИЧНЫЙ БАЛЛ</vt:lpstr>
      <vt:lpstr>ТЕСТОВЫЙ БАЛЛ</vt:lpstr>
      <vt:lpstr>Оценка результатов государственной   аттестации</vt:lpstr>
      <vt:lpstr>Оценка результатов государственной   аттестации</vt:lpstr>
      <vt:lpstr>МИНИМАЛЬНЫЙ БАЛЛ</vt:lpstr>
      <vt:lpstr>Обязательные предметы: </vt:lpstr>
      <vt:lpstr>Предметы по выбору: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государственной итоговой  аттестации по образовательным программам  основного общего образования</vt:lpstr>
      <vt:lpstr>  Участники государственной итоговой аттестации </vt:lpstr>
      <vt:lpstr>Общий порядок подготовки и проведения итогового сочинения (изложения)</vt:lpstr>
      <vt:lpstr>Регистрация участников итогового сочинения (изложения) для участия в итоговом сочинении (изложении)</vt:lpstr>
      <vt:lpstr>Сроки и продолжительность выполнения итогового сочинения (изложения) </vt:lpstr>
      <vt:lpstr>Сроки и продолжительность выполнения итогового сочинения (изложения) </vt:lpstr>
      <vt:lpstr>Направления итогового сочинения  2017-2018 </vt:lpstr>
      <vt:lpstr>Презентация PowerPoint</vt:lpstr>
      <vt:lpstr>Презентация PowerPoint</vt:lpstr>
      <vt:lpstr>Порядок проведения  итогового сочинения</vt:lpstr>
      <vt:lpstr>Порядок проведения  итогового сочинения</vt:lpstr>
      <vt:lpstr>Проверка: два требования +  три критерия</vt:lpstr>
      <vt:lpstr>Срок действия результатов итогового сочинения </vt:lpstr>
      <vt:lpstr>Порядок  проведения государственной итоговой аттестации по образовательным программам основного общего образования</vt:lpstr>
      <vt:lpstr>Презентация PowerPoint</vt:lpstr>
      <vt:lpstr>ПОДАЧА ЗАЯВЛЕНИЯ</vt:lpstr>
      <vt:lpstr>Презентация PowerPoint</vt:lpstr>
      <vt:lpstr>Условия на ППЭ</vt:lpstr>
      <vt:lpstr>Презентация PowerPoint</vt:lpstr>
      <vt:lpstr>Презентация PowerPoint</vt:lpstr>
      <vt:lpstr> Изменения в проведении ЕГЭ (несущественные!) </vt:lpstr>
      <vt:lpstr>Презентация PowerPoint</vt:lpstr>
      <vt:lpstr>Презентация PowerPoint</vt:lpstr>
      <vt:lpstr>Презентация PowerPoint</vt:lpstr>
      <vt:lpstr>В чем заключается задача школы?</vt:lpstr>
      <vt:lpstr>Для подготовки к ЕГЭ</vt:lpstr>
      <vt:lpstr>Срок действия результатов ЕГЭ</vt:lpstr>
      <vt:lpstr>Срок хранения данных в ФИС и РИС</vt:lpstr>
      <vt:lpstr>Вопросы?</vt:lpstr>
      <vt:lpstr>Желаем успешной сдачи ЕГЭ!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Татьяна В. Таран</cp:lastModifiedBy>
  <cp:revision>285</cp:revision>
  <dcterms:created xsi:type="dcterms:W3CDTF">2012-09-09T07:26:04Z</dcterms:created>
  <dcterms:modified xsi:type="dcterms:W3CDTF">2017-11-14T10:37:25Z</dcterms:modified>
</cp:coreProperties>
</file>